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>
  <p:sldMasterIdLst>
    <p:sldMasterId id="2147483648" r:id="rId1"/>
    <p:sldMasterId id="2147483649" r:id="rId2"/>
  </p:sldMasterIdLst>
  <p:notesMasterIdLst>
    <p:notesMasterId r:id="rId31"/>
  </p:notesMasterIdLst>
  <p:handoutMasterIdLst>
    <p:handoutMasterId r:id="rId32"/>
  </p:handoutMasterIdLst>
  <p:sldIdLst>
    <p:sldId id="256" r:id="rId3"/>
    <p:sldId id="336" r:id="rId4"/>
    <p:sldId id="314" r:id="rId5"/>
    <p:sldId id="325" r:id="rId6"/>
    <p:sldId id="326" r:id="rId7"/>
    <p:sldId id="327" r:id="rId8"/>
    <p:sldId id="328" r:id="rId9"/>
    <p:sldId id="258" r:id="rId10"/>
    <p:sldId id="346" r:id="rId11"/>
    <p:sldId id="337" r:id="rId12"/>
    <p:sldId id="338" r:id="rId13"/>
    <p:sldId id="339" r:id="rId14"/>
    <p:sldId id="320" r:id="rId15"/>
    <p:sldId id="342" r:id="rId16"/>
    <p:sldId id="341" r:id="rId17"/>
    <p:sldId id="343" r:id="rId18"/>
    <p:sldId id="345" r:id="rId19"/>
    <p:sldId id="260" r:id="rId20"/>
    <p:sldId id="321" r:id="rId21"/>
    <p:sldId id="330" r:id="rId22"/>
    <p:sldId id="331" r:id="rId23"/>
    <p:sldId id="332" r:id="rId24"/>
    <p:sldId id="347" r:id="rId25"/>
    <p:sldId id="350" r:id="rId26"/>
    <p:sldId id="348" r:id="rId27"/>
    <p:sldId id="349" r:id="rId28"/>
    <p:sldId id="352" r:id="rId29"/>
    <p:sldId id="353" r:id="rId3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4000" kern="1200">
        <a:solidFill>
          <a:srgbClr val="FFFF00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4000" kern="1200">
        <a:solidFill>
          <a:srgbClr val="FFFF00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4000" kern="1200">
        <a:solidFill>
          <a:srgbClr val="FFFF00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4000" kern="1200">
        <a:solidFill>
          <a:srgbClr val="FFFF00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4000" kern="1200">
        <a:solidFill>
          <a:srgbClr val="FFFF00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5pPr>
    <a:lvl6pPr marL="2286000" algn="l" defTabSz="914400" rtl="0" eaLnBrk="1" latinLnBrk="0" hangingPunct="1">
      <a:defRPr sz="4000" kern="1200">
        <a:solidFill>
          <a:srgbClr val="FFFF00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6pPr>
    <a:lvl7pPr marL="2743200" algn="l" defTabSz="914400" rtl="0" eaLnBrk="1" latinLnBrk="0" hangingPunct="1">
      <a:defRPr sz="4000" kern="1200">
        <a:solidFill>
          <a:srgbClr val="FFFF00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7pPr>
    <a:lvl8pPr marL="3200400" algn="l" defTabSz="914400" rtl="0" eaLnBrk="1" latinLnBrk="0" hangingPunct="1">
      <a:defRPr sz="4000" kern="1200">
        <a:solidFill>
          <a:srgbClr val="FFFF00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8pPr>
    <a:lvl9pPr marL="3657600" algn="l" defTabSz="914400" rtl="0" eaLnBrk="1" latinLnBrk="0" hangingPunct="1">
      <a:defRPr sz="4000" kern="1200">
        <a:solidFill>
          <a:srgbClr val="FFFF00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8"/>
    <p:restoredTop sz="90891"/>
  </p:normalViewPr>
  <p:slideViewPr>
    <p:cSldViewPr>
      <p:cViewPr varScale="1">
        <p:scale>
          <a:sx n="77" d="100"/>
          <a:sy n="77" d="100"/>
        </p:scale>
        <p:origin x="592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>
            <a:extLst>
              <a:ext uri="{FF2B5EF4-FFF2-40B4-BE49-F238E27FC236}">
                <a16:creationId xmlns:a16="http://schemas.microsoft.com/office/drawing/2014/main" id="{47CC4E71-0D1F-47CC-A843-4CE03646D44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3299" name="Rectangle 3">
            <a:extLst>
              <a:ext uri="{FF2B5EF4-FFF2-40B4-BE49-F238E27FC236}">
                <a16:creationId xmlns:a16="http://schemas.microsoft.com/office/drawing/2014/main" id="{07076AC9-927D-42B9-B69E-6765503D98B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3300" name="Rectangle 4">
            <a:extLst>
              <a:ext uri="{FF2B5EF4-FFF2-40B4-BE49-F238E27FC236}">
                <a16:creationId xmlns:a16="http://schemas.microsoft.com/office/drawing/2014/main" id="{D0188E19-DA83-4A58-8EC1-CB0BACB4432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3301" name="Rectangle 5">
            <a:extLst>
              <a:ext uri="{FF2B5EF4-FFF2-40B4-BE49-F238E27FC236}">
                <a16:creationId xmlns:a16="http://schemas.microsoft.com/office/drawing/2014/main" id="{6F873CA3-CEBC-4A42-84A1-35370BBEFC9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B403D164-3188-2540-9AA9-3CDEDB9A1E7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2175FFEF-0D65-4541-BF07-38422B7C8C6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0" y="303213"/>
            <a:ext cx="1588" cy="15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2B2205D7-E469-4B32-AAAE-A457E28FD4F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5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5">
            <a:extLst>
              <a:ext uri="{FF2B5EF4-FFF2-40B4-BE49-F238E27FC236}">
                <a16:creationId xmlns:a16="http://schemas.microsoft.com/office/drawing/2014/main" id="{69157008-C342-EC41-AFBA-1596A0F35BE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1026">
            <a:extLst>
              <a:ext uri="{FF2B5EF4-FFF2-40B4-BE49-F238E27FC236}">
                <a16:creationId xmlns:a16="http://schemas.microsoft.com/office/drawing/2014/main" id="{46AF944F-EA75-D845-BE4A-EA8D2DF0FDB8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25">
            <a:extLst>
              <a:ext uri="{FF2B5EF4-FFF2-40B4-BE49-F238E27FC236}">
                <a16:creationId xmlns:a16="http://schemas.microsoft.com/office/drawing/2014/main" id="{F6443312-9ED6-084C-AB9E-7971596D1CE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1026">
            <a:extLst>
              <a:ext uri="{FF2B5EF4-FFF2-40B4-BE49-F238E27FC236}">
                <a16:creationId xmlns:a16="http://schemas.microsoft.com/office/drawing/2014/main" id="{2F0DE60E-E96A-7F41-BA1B-63CDF4C2E27C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503238" y="4718050"/>
            <a:ext cx="5862637" cy="44402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25">
            <a:extLst>
              <a:ext uri="{FF2B5EF4-FFF2-40B4-BE49-F238E27FC236}">
                <a16:creationId xmlns:a16="http://schemas.microsoft.com/office/drawing/2014/main" id="{3564377B-BA82-B24B-A739-71D2D104479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1026">
            <a:extLst>
              <a:ext uri="{FF2B5EF4-FFF2-40B4-BE49-F238E27FC236}">
                <a16:creationId xmlns:a16="http://schemas.microsoft.com/office/drawing/2014/main" id="{305C5F10-AC4F-FA4F-801C-904F249C1DED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503238" y="4718050"/>
            <a:ext cx="5862637" cy="44402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5">
            <a:extLst>
              <a:ext uri="{FF2B5EF4-FFF2-40B4-BE49-F238E27FC236}">
                <a16:creationId xmlns:a16="http://schemas.microsoft.com/office/drawing/2014/main" id="{D3EBB85E-DCD5-6D46-8EF3-109E574A9D4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1026">
            <a:extLst>
              <a:ext uri="{FF2B5EF4-FFF2-40B4-BE49-F238E27FC236}">
                <a16:creationId xmlns:a16="http://schemas.microsoft.com/office/drawing/2014/main" id="{C9E255B3-A475-FC4B-BF34-618C1DD9880C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503238" y="4718050"/>
            <a:ext cx="5862637" cy="44402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>
            <a:extLst>
              <a:ext uri="{FF2B5EF4-FFF2-40B4-BE49-F238E27FC236}">
                <a16:creationId xmlns:a16="http://schemas.microsoft.com/office/drawing/2014/main" id="{47AAD34F-DA48-CB4E-9B81-AC1EF0FCC25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1D188442-FB45-E641-B793-7E96566C8188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26">
            <a:extLst>
              <a:ext uri="{FF2B5EF4-FFF2-40B4-BE49-F238E27FC236}">
                <a16:creationId xmlns:a16="http://schemas.microsoft.com/office/drawing/2014/main" id="{A4D02364-E808-6947-9CE4-446142F5E3B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1027">
            <a:extLst>
              <a:ext uri="{FF2B5EF4-FFF2-40B4-BE49-F238E27FC236}">
                <a16:creationId xmlns:a16="http://schemas.microsoft.com/office/drawing/2014/main" id="{7D6B5FE6-E455-1B4A-9BEC-3254D94E1701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>
            <a:extLst>
              <a:ext uri="{FF2B5EF4-FFF2-40B4-BE49-F238E27FC236}">
                <a16:creationId xmlns:a16="http://schemas.microsoft.com/office/drawing/2014/main" id="{608FEAC8-54FC-D64D-8EEA-45B61DBABA5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>
            <a:extLst>
              <a:ext uri="{FF2B5EF4-FFF2-40B4-BE49-F238E27FC236}">
                <a16:creationId xmlns:a16="http://schemas.microsoft.com/office/drawing/2014/main" id="{E6B60739-0B1C-B148-A431-2868D64839CB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26">
            <a:extLst>
              <a:ext uri="{FF2B5EF4-FFF2-40B4-BE49-F238E27FC236}">
                <a16:creationId xmlns:a16="http://schemas.microsoft.com/office/drawing/2014/main" id="{2E01E2D3-5C15-4942-9AF5-DBE661EE590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1027">
            <a:extLst>
              <a:ext uri="{FF2B5EF4-FFF2-40B4-BE49-F238E27FC236}">
                <a16:creationId xmlns:a16="http://schemas.microsoft.com/office/drawing/2014/main" id="{66E91AB6-59A6-1944-B15E-89ABC3AE36EB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26">
            <a:extLst>
              <a:ext uri="{FF2B5EF4-FFF2-40B4-BE49-F238E27FC236}">
                <a16:creationId xmlns:a16="http://schemas.microsoft.com/office/drawing/2014/main" id="{827873F1-E14B-D94A-8B36-C5010B1E445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1027">
            <a:extLst>
              <a:ext uri="{FF2B5EF4-FFF2-40B4-BE49-F238E27FC236}">
                <a16:creationId xmlns:a16="http://schemas.microsoft.com/office/drawing/2014/main" id="{A9D46D9B-23FF-F345-92D1-D908CD8E4F90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25">
            <a:extLst>
              <a:ext uri="{FF2B5EF4-FFF2-40B4-BE49-F238E27FC236}">
                <a16:creationId xmlns:a16="http://schemas.microsoft.com/office/drawing/2014/main" id="{E1BF9ED2-FCB5-C842-B940-8DF4B7EA8A7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1026">
            <a:extLst>
              <a:ext uri="{FF2B5EF4-FFF2-40B4-BE49-F238E27FC236}">
                <a16:creationId xmlns:a16="http://schemas.microsoft.com/office/drawing/2014/main" id="{8F0AB9F0-6C58-CF4D-B818-32AC0A00B91D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25">
            <a:extLst>
              <a:ext uri="{FF2B5EF4-FFF2-40B4-BE49-F238E27FC236}">
                <a16:creationId xmlns:a16="http://schemas.microsoft.com/office/drawing/2014/main" id="{9DCC1DC4-E454-994C-8B14-0B5B00E284B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1026">
            <a:extLst>
              <a:ext uri="{FF2B5EF4-FFF2-40B4-BE49-F238E27FC236}">
                <a16:creationId xmlns:a16="http://schemas.microsoft.com/office/drawing/2014/main" id="{80923BCE-3D5D-494C-86E4-9B9041889F17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>
            <a:extLst>
              <a:ext uri="{FF2B5EF4-FFF2-40B4-BE49-F238E27FC236}">
                <a16:creationId xmlns:a16="http://schemas.microsoft.com/office/drawing/2014/main" id="{59803DB8-54B2-E545-AD0A-2B7D68B705B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1027">
            <a:extLst>
              <a:ext uri="{FF2B5EF4-FFF2-40B4-BE49-F238E27FC236}">
                <a16:creationId xmlns:a16="http://schemas.microsoft.com/office/drawing/2014/main" id="{3BD3F4E7-68A7-2D44-937A-C573E230DE52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025">
            <a:extLst>
              <a:ext uri="{FF2B5EF4-FFF2-40B4-BE49-F238E27FC236}">
                <a16:creationId xmlns:a16="http://schemas.microsoft.com/office/drawing/2014/main" id="{FB1DB086-6A9D-4E46-B079-CABB2FB9262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1026">
            <a:extLst>
              <a:ext uri="{FF2B5EF4-FFF2-40B4-BE49-F238E27FC236}">
                <a16:creationId xmlns:a16="http://schemas.microsoft.com/office/drawing/2014/main" id="{8660E9BC-5EDB-0F4A-83CE-BAE89BD8ADF4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obrázek snímku 1">
            <a:extLst>
              <a:ext uri="{FF2B5EF4-FFF2-40B4-BE49-F238E27FC236}">
                <a16:creationId xmlns:a16="http://schemas.microsoft.com/office/drawing/2014/main" id="{84A684C4-7A57-3246-ACBF-87BA8110BE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Zástupný symbol pro poznámky 2">
            <a:extLst>
              <a:ext uri="{FF2B5EF4-FFF2-40B4-BE49-F238E27FC236}">
                <a16:creationId xmlns:a16="http://schemas.microsoft.com/office/drawing/2014/main" id="{E6A11954-0BCC-564F-AA67-641E9FFAB20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obrázek snímku 1">
            <a:extLst>
              <a:ext uri="{FF2B5EF4-FFF2-40B4-BE49-F238E27FC236}">
                <a16:creationId xmlns:a16="http://schemas.microsoft.com/office/drawing/2014/main" id="{4D621352-4638-4C4F-A73A-0407D0E672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Zástupný symbol pro poznámky 2">
            <a:extLst>
              <a:ext uri="{FF2B5EF4-FFF2-40B4-BE49-F238E27FC236}">
                <a16:creationId xmlns:a16="http://schemas.microsoft.com/office/drawing/2014/main" id="{05E48147-DD64-1245-885D-74B90A8C5B4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rázek snímku 1">
            <a:extLst>
              <a:ext uri="{FF2B5EF4-FFF2-40B4-BE49-F238E27FC236}">
                <a16:creationId xmlns:a16="http://schemas.microsoft.com/office/drawing/2014/main" id="{CCFC4857-533E-6B49-955F-DF10333912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Zástupný symbol pro poznámky 2">
            <a:extLst>
              <a:ext uri="{FF2B5EF4-FFF2-40B4-BE49-F238E27FC236}">
                <a16:creationId xmlns:a16="http://schemas.microsoft.com/office/drawing/2014/main" id="{DBC1B3A4-39E2-F847-869E-86455C208CD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Zástupný symbol pro obrázek snímku 1">
            <a:extLst>
              <a:ext uri="{FF2B5EF4-FFF2-40B4-BE49-F238E27FC236}">
                <a16:creationId xmlns:a16="http://schemas.microsoft.com/office/drawing/2014/main" id="{6C0E6C09-B502-AE45-BDA4-A43E2AB0AB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Zástupný symbol pro poznámky 2">
            <a:extLst>
              <a:ext uri="{FF2B5EF4-FFF2-40B4-BE49-F238E27FC236}">
                <a16:creationId xmlns:a16="http://schemas.microsoft.com/office/drawing/2014/main" id="{DB34F30A-550A-4947-8D64-377553B26DB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EF909168-79D5-D444-B554-3A70C6D164E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1027">
            <a:extLst>
              <a:ext uri="{FF2B5EF4-FFF2-40B4-BE49-F238E27FC236}">
                <a16:creationId xmlns:a16="http://schemas.microsoft.com/office/drawing/2014/main" id="{30E21C78-7BAD-A74B-A299-74CE45377B07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>
            <a:extLst>
              <a:ext uri="{FF2B5EF4-FFF2-40B4-BE49-F238E27FC236}">
                <a16:creationId xmlns:a16="http://schemas.microsoft.com/office/drawing/2014/main" id="{4A42099D-E839-C648-9B68-0EE26A66F28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1027">
            <a:extLst>
              <a:ext uri="{FF2B5EF4-FFF2-40B4-BE49-F238E27FC236}">
                <a16:creationId xmlns:a16="http://schemas.microsoft.com/office/drawing/2014/main" id="{D2CFDD28-8C36-AB43-976F-5C799B74E67B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>
            <a:extLst>
              <a:ext uri="{FF2B5EF4-FFF2-40B4-BE49-F238E27FC236}">
                <a16:creationId xmlns:a16="http://schemas.microsoft.com/office/drawing/2014/main" id="{D58180C0-ECB3-6F40-BD96-276F441EC52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7B6D89D8-6664-1D45-BF8D-7ADE9FE7B82B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>
            <a:extLst>
              <a:ext uri="{FF2B5EF4-FFF2-40B4-BE49-F238E27FC236}">
                <a16:creationId xmlns:a16="http://schemas.microsoft.com/office/drawing/2014/main" id="{EFCDA78B-F017-BA40-9573-1D3D0E2F2E8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1027">
            <a:extLst>
              <a:ext uri="{FF2B5EF4-FFF2-40B4-BE49-F238E27FC236}">
                <a16:creationId xmlns:a16="http://schemas.microsoft.com/office/drawing/2014/main" id="{B202C56D-4934-DB41-9AF5-0652017EE82A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>
            <a:extLst>
              <a:ext uri="{FF2B5EF4-FFF2-40B4-BE49-F238E27FC236}">
                <a16:creationId xmlns:a16="http://schemas.microsoft.com/office/drawing/2014/main" id="{66B286A3-BF10-CA43-B9B5-096ADB57E82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1027">
            <a:extLst>
              <a:ext uri="{FF2B5EF4-FFF2-40B4-BE49-F238E27FC236}">
                <a16:creationId xmlns:a16="http://schemas.microsoft.com/office/drawing/2014/main" id="{D9217D81-9188-8D48-8545-072DC2A997E7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>
            <a:extLst>
              <a:ext uri="{FF2B5EF4-FFF2-40B4-BE49-F238E27FC236}">
                <a16:creationId xmlns:a16="http://schemas.microsoft.com/office/drawing/2014/main" id="{B295521A-82E2-FA48-AC1F-A6CEF9BFF47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E5CDD4F3-8338-4B4E-B481-50966904BD5E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5">
            <a:extLst>
              <a:ext uri="{FF2B5EF4-FFF2-40B4-BE49-F238E27FC236}">
                <a16:creationId xmlns:a16="http://schemas.microsoft.com/office/drawing/2014/main" id="{39C121C1-53BE-E94C-B023-DF213FB9F82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1026">
            <a:extLst>
              <a:ext uri="{FF2B5EF4-FFF2-40B4-BE49-F238E27FC236}">
                <a16:creationId xmlns:a16="http://schemas.microsoft.com/office/drawing/2014/main" id="{C3E74C42-3388-EB4A-97C0-CAA814A39762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503238" y="4718050"/>
            <a:ext cx="5862637" cy="44402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200779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223893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5100"/>
            <a:ext cx="2055813" cy="59594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5100"/>
            <a:ext cx="6019800" cy="59594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77147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2664598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267067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053452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1513" y="1906588"/>
            <a:ext cx="3827462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1375" y="1906588"/>
            <a:ext cx="3827463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8541223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6835039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27553627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65530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56854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763115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5397808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4789103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27800" y="1736725"/>
            <a:ext cx="1951038" cy="448786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71513" y="1736725"/>
            <a:ext cx="5703887" cy="4487863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5368637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736725"/>
            <a:ext cx="7770813" cy="1919288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1745076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648505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117884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470254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3224995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0681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144923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098686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>
            <a:extLst>
              <a:ext uri="{FF2B5EF4-FFF2-40B4-BE49-F238E27FC236}">
                <a16:creationId xmlns:a16="http://schemas.microsoft.com/office/drawing/2014/main" id="{06D29ACA-CE18-40DC-ADA0-019B0F528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  <a:cs typeface="+mn-cs"/>
            </a:endParaRPr>
          </a:p>
        </p:txBody>
      </p:sp>
      <p:grpSp>
        <p:nvGrpSpPr>
          <p:cNvPr id="1027" name="Group 2">
            <a:extLst>
              <a:ext uri="{FF2B5EF4-FFF2-40B4-BE49-F238E27FC236}">
                <a16:creationId xmlns:a16="http://schemas.microsoft.com/office/drawing/2014/main" id="{A92A768F-05E2-8B4C-9A8F-247333BBEA4B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39238" cy="6848475"/>
            <a:chOff x="0" y="0"/>
            <a:chExt cx="5757" cy="4314"/>
          </a:xfrm>
        </p:grpSpPr>
        <p:grpSp>
          <p:nvGrpSpPr>
            <p:cNvPr id="1031" name="Group 3">
              <a:extLst>
                <a:ext uri="{FF2B5EF4-FFF2-40B4-BE49-F238E27FC236}">
                  <a16:creationId xmlns:a16="http://schemas.microsoft.com/office/drawing/2014/main" id="{CB166C86-75EE-5049-A461-D7A865ED441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28" y="2230"/>
              <a:ext cx="4026" cy="2084"/>
              <a:chOff x="1728" y="2230"/>
              <a:chExt cx="4026" cy="2084"/>
            </a:xfrm>
          </p:grpSpPr>
          <p:sp>
            <p:nvSpPr>
              <p:cNvPr id="1028" name="Freeform 4">
                <a:extLst>
                  <a:ext uri="{FF2B5EF4-FFF2-40B4-BE49-F238E27FC236}">
                    <a16:creationId xmlns:a16="http://schemas.microsoft.com/office/drawing/2014/main" id="{A5D056CF-0F93-4BF8-9C33-BCD5DB2E7D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12081" y="2328"/>
                  </a:cxn>
                  <a:cxn ang="0">
                    <a:pos x="11605" y="2134"/>
                  </a:cxn>
                  <a:cxn ang="0">
                    <a:pos x="10935" y="1870"/>
                  </a:cxn>
                  <a:cxn ang="0">
                    <a:pos x="9713" y="1512"/>
                  </a:cxn>
                  <a:cxn ang="0">
                    <a:pos x="8686" y="1221"/>
                  </a:cxn>
                  <a:cxn ang="0">
                    <a:pos x="7968" y="935"/>
                  </a:cxn>
                  <a:cxn ang="0">
                    <a:pos x="7465" y="670"/>
                  </a:cxn>
                  <a:cxn ang="0">
                    <a:pos x="7178" y="454"/>
                  </a:cxn>
                  <a:cxn ang="0">
                    <a:pos x="7011" y="264"/>
                  </a:cxn>
                  <a:cxn ang="0">
                    <a:pos x="6962" y="119"/>
                  </a:cxn>
                  <a:cxn ang="0">
                    <a:pos x="6989" y="0"/>
                  </a:cxn>
                  <a:cxn ang="0">
                    <a:pos x="6865" y="216"/>
                  </a:cxn>
                  <a:cxn ang="0">
                    <a:pos x="6914" y="432"/>
                  </a:cxn>
                  <a:cxn ang="0">
                    <a:pos x="7130" y="621"/>
                  </a:cxn>
                  <a:cxn ang="0">
                    <a:pos x="7443" y="815"/>
                  </a:cxn>
                  <a:cxn ang="0">
                    <a:pos x="7897" y="1005"/>
                  </a:cxn>
                  <a:cxn ang="0">
                    <a:pos x="8994" y="1367"/>
                  </a:cxn>
                  <a:cxn ang="0">
                    <a:pos x="10075" y="1680"/>
                  </a:cxn>
                  <a:cxn ang="0">
                    <a:pos x="10864" y="1918"/>
                  </a:cxn>
                  <a:cxn ang="0">
                    <a:pos x="11486" y="2134"/>
                  </a:cxn>
                  <a:cxn ang="0">
                    <a:pos x="11940" y="2328"/>
                  </a:cxn>
                  <a:cxn ang="0">
                    <a:pos x="12205" y="2469"/>
                  </a:cxn>
                  <a:cxn ang="0">
                    <a:pos x="12324" y="2615"/>
                  </a:cxn>
                  <a:cxn ang="0">
                    <a:pos x="12324" y="2830"/>
                  </a:cxn>
                  <a:cxn ang="0">
                    <a:pos x="12178" y="3046"/>
                  </a:cxn>
                  <a:cxn ang="0">
                    <a:pos x="11870" y="3240"/>
                  </a:cxn>
                  <a:cxn ang="0">
                    <a:pos x="11415" y="3430"/>
                  </a:cxn>
                  <a:cxn ang="0">
                    <a:pos x="10838" y="3624"/>
                  </a:cxn>
                  <a:cxn ang="0">
                    <a:pos x="10145" y="3814"/>
                  </a:cxn>
                  <a:cxn ang="0">
                    <a:pos x="8950" y="4100"/>
                  </a:cxn>
                  <a:cxn ang="0">
                    <a:pos x="7081" y="4559"/>
                  </a:cxn>
                  <a:cxn ang="0">
                    <a:pos x="5049" y="5132"/>
                  </a:cxn>
                  <a:cxn ang="0">
                    <a:pos x="2968" y="5856"/>
                  </a:cxn>
                  <a:cxn ang="0">
                    <a:pos x="956" y="6813"/>
                  </a:cxn>
                  <a:cxn ang="0">
                    <a:pos x="1556" y="7369"/>
                  </a:cxn>
                  <a:cxn ang="0">
                    <a:pos x="3325" y="6478"/>
                  </a:cxn>
                  <a:cxn ang="0">
                    <a:pos x="5049" y="5781"/>
                  </a:cxn>
                  <a:cxn ang="0">
                    <a:pos x="6697" y="5229"/>
                  </a:cxn>
                  <a:cxn ang="0">
                    <a:pos x="8206" y="4775"/>
                  </a:cxn>
                  <a:cxn ang="0">
                    <a:pos x="9545" y="4440"/>
                  </a:cxn>
                  <a:cxn ang="0">
                    <a:pos x="10696" y="4175"/>
                  </a:cxn>
                  <a:cxn ang="0">
                    <a:pos x="11579" y="3933"/>
                  </a:cxn>
                  <a:cxn ang="0">
                    <a:pos x="12178" y="3695"/>
                  </a:cxn>
                  <a:cxn ang="0">
                    <a:pos x="12465" y="3500"/>
                  </a:cxn>
                  <a:cxn ang="0">
                    <a:pos x="12633" y="3284"/>
                  </a:cxn>
                  <a:cxn ang="0">
                    <a:pos x="12708" y="3095"/>
                  </a:cxn>
                  <a:cxn ang="0">
                    <a:pos x="12584" y="2734"/>
                  </a:cxn>
                  <a:cxn ang="0">
                    <a:pos x="12346" y="2469"/>
                  </a:cxn>
                  <a:cxn ang="0">
                    <a:pos x="12227" y="2399"/>
                  </a:cxn>
                </a:cxnLst>
                <a:rect l="0" t="0" r="r" b="b"/>
                <a:pathLst>
                  <a:path w="12709" h="7370">
                    <a:moveTo>
                      <a:pt x="12227" y="2399"/>
                    </a:moveTo>
                    <a:lnTo>
                      <a:pt x="12081" y="2328"/>
                    </a:lnTo>
                    <a:lnTo>
                      <a:pt x="11870" y="2231"/>
                    </a:lnTo>
                    <a:lnTo>
                      <a:pt x="11605" y="2134"/>
                    </a:lnTo>
                    <a:lnTo>
                      <a:pt x="11292" y="2015"/>
                    </a:lnTo>
                    <a:lnTo>
                      <a:pt x="10935" y="1870"/>
                    </a:lnTo>
                    <a:lnTo>
                      <a:pt x="10529" y="1750"/>
                    </a:lnTo>
                    <a:lnTo>
                      <a:pt x="9713" y="1512"/>
                    </a:lnTo>
                    <a:lnTo>
                      <a:pt x="9162" y="1367"/>
                    </a:lnTo>
                    <a:lnTo>
                      <a:pt x="8686" y="1221"/>
                    </a:lnTo>
                    <a:lnTo>
                      <a:pt x="8281" y="1080"/>
                    </a:lnTo>
                    <a:lnTo>
                      <a:pt x="7968" y="935"/>
                    </a:lnTo>
                    <a:lnTo>
                      <a:pt x="7681" y="789"/>
                    </a:lnTo>
                    <a:lnTo>
                      <a:pt x="7465" y="670"/>
                    </a:lnTo>
                    <a:lnTo>
                      <a:pt x="7297" y="551"/>
                    </a:lnTo>
                    <a:lnTo>
                      <a:pt x="7178" y="454"/>
                    </a:lnTo>
                    <a:lnTo>
                      <a:pt x="7081" y="357"/>
                    </a:lnTo>
                    <a:lnTo>
                      <a:pt x="7011" y="264"/>
                    </a:lnTo>
                    <a:lnTo>
                      <a:pt x="6989" y="189"/>
                    </a:lnTo>
                    <a:lnTo>
                      <a:pt x="6962" y="119"/>
                    </a:lnTo>
                    <a:lnTo>
                      <a:pt x="6989" y="22"/>
                    </a:lnTo>
                    <a:lnTo>
                      <a:pt x="6989" y="0"/>
                    </a:lnTo>
                    <a:lnTo>
                      <a:pt x="6914" y="119"/>
                    </a:lnTo>
                    <a:lnTo>
                      <a:pt x="6865" y="216"/>
                    </a:lnTo>
                    <a:lnTo>
                      <a:pt x="6865" y="335"/>
                    </a:lnTo>
                    <a:lnTo>
                      <a:pt x="6914" y="432"/>
                    </a:lnTo>
                    <a:lnTo>
                      <a:pt x="7011" y="529"/>
                    </a:lnTo>
                    <a:lnTo>
                      <a:pt x="7130" y="621"/>
                    </a:lnTo>
                    <a:lnTo>
                      <a:pt x="7275" y="718"/>
                    </a:lnTo>
                    <a:lnTo>
                      <a:pt x="7443" y="815"/>
                    </a:lnTo>
                    <a:lnTo>
                      <a:pt x="7659" y="912"/>
                    </a:lnTo>
                    <a:lnTo>
                      <a:pt x="7897" y="1005"/>
                    </a:lnTo>
                    <a:lnTo>
                      <a:pt x="8400" y="1177"/>
                    </a:lnTo>
                    <a:lnTo>
                      <a:pt x="8994" y="1367"/>
                    </a:lnTo>
                    <a:lnTo>
                      <a:pt x="9620" y="1534"/>
                    </a:lnTo>
                    <a:lnTo>
                      <a:pt x="10075" y="1680"/>
                    </a:lnTo>
                    <a:lnTo>
                      <a:pt x="10502" y="1799"/>
                    </a:lnTo>
                    <a:lnTo>
                      <a:pt x="10864" y="1918"/>
                    </a:lnTo>
                    <a:lnTo>
                      <a:pt x="11199" y="2037"/>
                    </a:lnTo>
                    <a:lnTo>
                      <a:pt x="11486" y="2134"/>
                    </a:lnTo>
                    <a:lnTo>
                      <a:pt x="11724" y="2231"/>
                    </a:lnTo>
                    <a:lnTo>
                      <a:pt x="11940" y="2328"/>
                    </a:lnTo>
                    <a:lnTo>
                      <a:pt x="12081" y="2399"/>
                    </a:lnTo>
                    <a:lnTo>
                      <a:pt x="12205" y="2469"/>
                    </a:lnTo>
                    <a:lnTo>
                      <a:pt x="12275" y="2544"/>
                    </a:lnTo>
                    <a:lnTo>
                      <a:pt x="12324" y="2615"/>
                    </a:lnTo>
                    <a:lnTo>
                      <a:pt x="12346" y="2712"/>
                    </a:lnTo>
                    <a:lnTo>
                      <a:pt x="12324" y="2830"/>
                    </a:lnTo>
                    <a:lnTo>
                      <a:pt x="12275" y="2927"/>
                    </a:lnTo>
                    <a:lnTo>
                      <a:pt x="12178" y="3046"/>
                    </a:lnTo>
                    <a:lnTo>
                      <a:pt x="12037" y="3143"/>
                    </a:lnTo>
                    <a:lnTo>
                      <a:pt x="11870" y="3240"/>
                    </a:lnTo>
                    <a:lnTo>
                      <a:pt x="11653" y="3333"/>
                    </a:lnTo>
                    <a:lnTo>
                      <a:pt x="11415" y="3430"/>
                    </a:lnTo>
                    <a:lnTo>
                      <a:pt x="11151" y="3527"/>
                    </a:lnTo>
                    <a:lnTo>
                      <a:pt x="10838" y="3624"/>
                    </a:lnTo>
                    <a:lnTo>
                      <a:pt x="10502" y="3717"/>
                    </a:lnTo>
                    <a:lnTo>
                      <a:pt x="10145" y="3814"/>
                    </a:lnTo>
                    <a:lnTo>
                      <a:pt x="9762" y="3911"/>
                    </a:lnTo>
                    <a:lnTo>
                      <a:pt x="8950" y="4100"/>
                    </a:lnTo>
                    <a:lnTo>
                      <a:pt x="8038" y="4316"/>
                    </a:lnTo>
                    <a:lnTo>
                      <a:pt x="7081" y="4559"/>
                    </a:lnTo>
                    <a:lnTo>
                      <a:pt x="6076" y="4824"/>
                    </a:lnTo>
                    <a:lnTo>
                      <a:pt x="5049" y="5132"/>
                    </a:lnTo>
                    <a:lnTo>
                      <a:pt x="4022" y="5472"/>
                    </a:lnTo>
                    <a:lnTo>
                      <a:pt x="2968" y="5856"/>
                    </a:lnTo>
                    <a:lnTo>
                      <a:pt x="1940" y="6310"/>
                    </a:lnTo>
                    <a:lnTo>
                      <a:pt x="956" y="6813"/>
                    </a:lnTo>
                    <a:lnTo>
                      <a:pt x="0" y="7369"/>
                    </a:lnTo>
                    <a:lnTo>
                      <a:pt x="1556" y="7369"/>
                    </a:lnTo>
                    <a:lnTo>
                      <a:pt x="2443" y="6910"/>
                    </a:lnTo>
                    <a:lnTo>
                      <a:pt x="3325" y="6478"/>
                    </a:lnTo>
                    <a:lnTo>
                      <a:pt x="4211" y="6120"/>
                    </a:lnTo>
                    <a:lnTo>
                      <a:pt x="5049" y="5781"/>
                    </a:lnTo>
                    <a:lnTo>
                      <a:pt x="5886" y="5472"/>
                    </a:lnTo>
                    <a:lnTo>
                      <a:pt x="6697" y="5229"/>
                    </a:lnTo>
                    <a:lnTo>
                      <a:pt x="7465" y="4991"/>
                    </a:lnTo>
                    <a:lnTo>
                      <a:pt x="8206" y="4775"/>
                    </a:lnTo>
                    <a:lnTo>
                      <a:pt x="8902" y="4608"/>
                    </a:lnTo>
                    <a:lnTo>
                      <a:pt x="9545" y="4440"/>
                    </a:lnTo>
                    <a:lnTo>
                      <a:pt x="10145" y="4294"/>
                    </a:lnTo>
                    <a:lnTo>
                      <a:pt x="10696" y="4175"/>
                    </a:lnTo>
                    <a:lnTo>
                      <a:pt x="11173" y="4030"/>
                    </a:lnTo>
                    <a:lnTo>
                      <a:pt x="11579" y="3933"/>
                    </a:lnTo>
                    <a:lnTo>
                      <a:pt x="11914" y="3814"/>
                    </a:lnTo>
                    <a:lnTo>
                      <a:pt x="12178" y="3695"/>
                    </a:lnTo>
                    <a:lnTo>
                      <a:pt x="12346" y="3597"/>
                    </a:lnTo>
                    <a:lnTo>
                      <a:pt x="12465" y="3500"/>
                    </a:lnTo>
                    <a:lnTo>
                      <a:pt x="12562" y="3381"/>
                    </a:lnTo>
                    <a:lnTo>
                      <a:pt x="12633" y="3284"/>
                    </a:lnTo>
                    <a:lnTo>
                      <a:pt x="12681" y="3192"/>
                    </a:lnTo>
                    <a:lnTo>
                      <a:pt x="12708" y="3095"/>
                    </a:lnTo>
                    <a:lnTo>
                      <a:pt x="12681" y="2901"/>
                    </a:lnTo>
                    <a:lnTo>
                      <a:pt x="12584" y="2734"/>
                    </a:lnTo>
                    <a:lnTo>
                      <a:pt x="12491" y="2593"/>
                    </a:lnTo>
                    <a:lnTo>
                      <a:pt x="12346" y="2469"/>
                    </a:lnTo>
                    <a:lnTo>
                      <a:pt x="12227" y="2399"/>
                    </a:lnTo>
                    <a:lnTo>
                      <a:pt x="12227" y="2399"/>
                    </a:lnTo>
                    <a:lnTo>
                      <a:pt x="12227" y="2399"/>
                    </a:lnTo>
                  </a:path>
                </a:pathLst>
              </a:custGeom>
              <a:gradFill rotWithShape="0">
                <a:gsLst>
                  <a:gs pos="0">
                    <a:srgbClr val="002E8A"/>
                  </a:gs>
                  <a:gs pos="100000">
                    <a:srgbClr val="003399"/>
                  </a:gs>
                </a:gsLst>
                <a:lin ang="108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</a:endParaRPr>
              </a:p>
            </p:txBody>
          </p:sp>
          <p:sp>
            <p:nvSpPr>
              <p:cNvPr id="1029" name="Freeform 5">
                <a:extLst>
                  <a:ext uri="{FF2B5EF4-FFF2-40B4-BE49-F238E27FC236}">
                    <a16:creationId xmlns:a16="http://schemas.microsoft.com/office/drawing/2014/main" id="{051CED2A-23EA-41EB-9C45-6DFBBE91A7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5552" y="2712"/>
                  </a:cxn>
                  <a:cxn ang="0">
                    <a:pos x="5503" y="2594"/>
                  </a:cxn>
                  <a:cxn ang="0">
                    <a:pos x="5454" y="2497"/>
                  </a:cxn>
                  <a:cxn ang="0">
                    <a:pos x="5362" y="2377"/>
                  </a:cxn>
                  <a:cxn ang="0">
                    <a:pos x="5238" y="2280"/>
                  </a:cxn>
                  <a:cxn ang="0">
                    <a:pos x="4952" y="2113"/>
                  </a:cxn>
                  <a:cxn ang="0">
                    <a:pos x="4595" y="1945"/>
                  </a:cxn>
                  <a:cxn ang="0">
                    <a:pos x="4162" y="1800"/>
                  </a:cxn>
                  <a:cxn ang="0">
                    <a:pos x="3708" y="1680"/>
                  </a:cxn>
                  <a:cxn ang="0">
                    <a:pos x="3205" y="1535"/>
                  </a:cxn>
                  <a:cxn ang="0">
                    <a:pos x="2703" y="1416"/>
                  </a:cxn>
                  <a:cxn ang="0">
                    <a:pos x="2200" y="1297"/>
                  </a:cxn>
                  <a:cxn ang="0">
                    <a:pos x="1724" y="1151"/>
                  </a:cxn>
                  <a:cxn ang="0">
                    <a:pos x="1270" y="1010"/>
                  </a:cxn>
                  <a:cxn ang="0">
                    <a:pos x="859" y="864"/>
                  </a:cxn>
                  <a:cxn ang="0">
                    <a:pos x="524" y="670"/>
                  </a:cxn>
                  <a:cxn ang="0">
                    <a:pos x="238" y="480"/>
                  </a:cxn>
                  <a:cxn ang="0">
                    <a:pos x="145" y="383"/>
                  </a:cxn>
                  <a:cxn ang="0">
                    <a:pos x="70" y="264"/>
                  </a:cxn>
                  <a:cxn ang="0">
                    <a:pos x="22" y="145"/>
                  </a:cxn>
                  <a:cxn ang="0">
                    <a:pos x="0" y="0"/>
                  </a:cxn>
                  <a:cxn ang="0">
                    <a:pos x="0" y="26"/>
                  </a:cxn>
                  <a:cxn ang="0">
                    <a:pos x="0" y="48"/>
                  </a:cxn>
                  <a:cxn ang="0">
                    <a:pos x="0" y="167"/>
                  </a:cxn>
                  <a:cxn ang="0">
                    <a:pos x="22" y="264"/>
                  </a:cxn>
                  <a:cxn ang="0">
                    <a:pos x="70" y="383"/>
                  </a:cxn>
                  <a:cxn ang="0">
                    <a:pos x="145" y="502"/>
                  </a:cxn>
                  <a:cxn ang="0">
                    <a:pos x="238" y="626"/>
                  </a:cxn>
                  <a:cxn ang="0">
                    <a:pos x="383" y="767"/>
                  </a:cxn>
                  <a:cxn ang="0">
                    <a:pos x="551" y="913"/>
                  </a:cxn>
                  <a:cxn ang="0">
                    <a:pos x="789" y="1058"/>
                  </a:cxn>
                  <a:cxn ang="0">
                    <a:pos x="1076" y="1226"/>
                  </a:cxn>
                  <a:cxn ang="0">
                    <a:pos x="1437" y="1367"/>
                  </a:cxn>
                  <a:cxn ang="0">
                    <a:pos x="1843" y="1535"/>
                  </a:cxn>
                  <a:cxn ang="0">
                    <a:pos x="2319" y="1680"/>
                  </a:cxn>
                  <a:cxn ang="0">
                    <a:pos x="2897" y="1826"/>
                  </a:cxn>
                  <a:cxn ang="0">
                    <a:pos x="3302" y="1919"/>
                  </a:cxn>
                  <a:cxn ang="0">
                    <a:pos x="3660" y="2042"/>
                  </a:cxn>
                  <a:cxn ang="0">
                    <a:pos x="3973" y="2161"/>
                  </a:cxn>
                  <a:cxn ang="0">
                    <a:pos x="4259" y="2258"/>
                  </a:cxn>
                  <a:cxn ang="0">
                    <a:pos x="4475" y="2377"/>
                  </a:cxn>
                  <a:cxn ang="0">
                    <a:pos x="4643" y="2497"/>
                  </a:cxn>
                  <a:cxn ang="0">
                    <a:pos x="4762" y="2616"/>
                  </a:cxn>
                  <a:cxn ang="0">
                    <a:pos x="4859" y="2734"/>
                  </a:cxn>
                  <a:cxn ang="0">
                    <a:pos x="4903" y="2857"/>
                  </a:cxn>
                  <a:cxn ang="0">
                    <a:pos x="4930" y="2976"/>
                  </a:cxn>
                  <a:cxn ang="0">
                    <a:pos x="4903" y="3074"/>
                  </a:cxn>
                  <a:cxn ang="0">
                    <a:pos x="4833" y="3193"/>
                  </a:cxn>
                  <a:cxn ang="0">
                    <a:pos x="4762" y="3290"/>
                  </a:cxn>
                  <a:cxn ang="0">
                    <a:pos x="4643" y="3382"/>
                  </a:cxn>
                  <a:cxn ang="0">
                    <a:pos x="4475" y="3479"/>
                  </a:cxn>
                  <a:cxn ang="0">
                    <a:pos x="4308" y="3576"/>
                  </a:cxn>
                  <a:cxn ang="0">
                    <a:pos x="4617" y="3479"/>
                  </a:cxn>
                  <a:cxn ang="0">
                    <a:pos x="4881" y="3382"/>
                  </a:cxn>
                  <a:cxn ang="0">
                    <a:pos x="5097" y="3290"/>
                  </a:cxn>
                  <a:cxn ang="0">
                    <a:pos x="5287" y="3193"/>
                  </a:cxn>
                  <a:cxn ang="0">
                    <a:pos x="5406" y="3096"/>
                  </a:cxn>
                  <a:cxn ang="0">
                    <a:pos x="5503" y="2976"/>
                  </a:cxn>
                  <a:cxn ang="0">
                    <a:pos x="5552" y="2857"/>
                  </a:cxn>
                  <a:cxn ang="0">
                    <a:pos x="5552" y="2712"/>
                  </a:cxn>
                  <a:cxn ang="0">
                    <a:pos x="5552" y="2712"/>
                  </a:cxn>
                  <a:cxn ang="0">
                    <a:pos x="5552" y="2712"/>
                  </a:cxn>
                </a:cxnLst>
                <a:rect l="0" t="0" r="r" b="b"/>
                <a:pathLst>
                  <a:path w="5553" h="3577">
                    <a:moveTo>
                      <a:pt x="5552" y="2712"/>
                    </a:moveTo>
                    <a:lnTo>
                      <a:pt x="5503" y="2594"/>
                    </a:lnTo>
                    <a:lnTo>
                      <a:pt x="5454" y="2497"/>
                    </a:lnTo>
                    <a:lnTo>
                      <a:pt x="5362" y="2377"/>
                    </a:lnTo>
                    <a:lnTo>
                      <a:pt x="5238" y="2280"/>
                    </a:lnTo>
                    <a:lnTo>
                      <a:pt x="4952" y="2113"/>
                    </a:lnTo>
                    <a:lnTo>
                      <a:pt x="4595" y="1945"/>
                    </a:lnTo>
                    <a:lnTo>
                      <a:pt x="4162" y="1800"/>
                    </a:lnTo>
                    <a:lnTo>
                      <a:pt x="3708" y="1680"/>
                    </a:lnTo>
                    <a:lnTo>
                      <a:pt x="3205" y="1535"/>
                    </a:lnTo>
                    <a:lnTo>
                      <a:pt x="2703" y="1416"/>
                    </a:lnTo>
                    <a:lnTo>
                      <a:pt x="2200" y="1297"/>
                    </a:lnTo>
                    <a:lnTo>
                      <a:pt x="1724" y="1151"/>
                    </a:lnTo>
                    <a:lnTo>
                      <a:pt x="1270" y="1010"/>
                    </a:lnTo>
                    <a:lnTo>
                      <a:pt x="859" y="864"/>
                    </a:lnTo>
                    <a:lnTo>
                      <a:pt x="524" y="670"/>
                    </a:lnTo>
                    <a:lnTo>
                      <a:pt x="238" y="480"/>
                    </a:lnTo>
                    <a:lnTo>
                      <a:pt x="145" y="383"/>
                    </a:lnTo>
                    <a:lnTo>
                      <a:pt x="70" y="264"/>
                    </a:lnTo>
                    <a:lnTo>
                      <a:pt x="22" y="145"/>
                    </a:lnTo>
                    <a:lnTo>
                      <a:pt x="0" y="0"/>
                    </a:lnTo>
                    <a:lnTo>
                      <a:pt x="0" y="26"/>
                    </a:lnTo>
                    <a:lnTo>
                      <a:pt x="0" y="48"/>
                    </a:lnTo>
                    <a:lnTo>
                      <a:pt x="0" y="167"/>
                    </a:lnTo>
                    <a:lnTo>
                      <a:pt x="22" y="264"/>
                    </a:lnTo>
                    <a:lnTo>
                      <a:pt x="70" y="383"/>
                    </a:lnTo>
                    <a:lnTo>
                      <a:pt x="145" y="502"/>
                    </a:lnTo>
                    <a:lnTo>
                      <a:pt x="238" y="626"/>
                    </a:lnTo>
                    <a:lnTo>
                      <a:pt x="383" y="767"/>
                    </a:lnTo>
                    <a:lnTo>
                      <a:pt x="551" y="913"/>
                    </a:lnTo>
                    <a:lnTo>
                      <a:pt x="789" y="1058"/>
                    </a:lnTo>
                    <a:lnTo>
                      <a:pt x="1076" y="1226"/>
                    </a:lnTo>
                    <a:lnTo>
                      <a:pt x="1437" y="1367"/>
                    </a:lnTo>
                    <a:lnTo>
                      <a:pt x="1843" y="1535"/>
                    </a:lnTo>
                    <a:lnTo>
                      <a:pt x="2319" y="1680"/>
                    </a:lnTo>
                    <a:lnTo>
                      <a:pt x="2897" y="1826"/>
                    </a:lnTo>
                    <a:lnTo>
                      <a:pt x="3302" y="1919"/>
                    </a:lnTo>
                    <a:lnTo>
                      <a:pt x="3660" y="2042"/>
                    </a:lnTo>
                    <a:lnTo>
                      <a:pt x="3973" y="2161"/>
                    </a:lnTo>
                    <a:lnTo>
                      <a:pt x="4259" y="2258"/>
                    </a:lnTo>
                    <a:lnTo>
                      <a:pt x="4475" y="2377"/>
                    </a:lnTo>
                    <a:lnTo>
                      <a:pt x="4643" y="2497"/>
                    </a:lnTo>
                    <a:lnTo>
                      <a:pt x="4762" y="2616"/>
                    </a:lnTo>
                    <a:lnTo>
                      <a:pt x="4859" y="2734"/>
                    </a:lnTo>
                    <a:lnTo>
                      <a:pt x="4903" y="2857"/>
                    </a:lnTo>
                    <a:lnTo>
                      <a:pt x="4930" y="2976"/>
                    </a:lnTo>
                    <a:lnTo>
                      <a:pt x="4903" y="3074"/>
                    </a:lnTo>
                    <a:lnTo>
                      <a:pt x="4833" y="3193"/>
                    </a:lnTo>
                    <a:lnTo>
                      <a:pt x="4762" y="3290"/>
                    </a:lnTo>
                    <a:lnTo>
                      <a:pt x="4643" y="3382"/>
                    </a:lnTo>
                    <a:lnTo>
                      <a:pt x="4475" y="3479"/>
                    </a:lnTo>
                    <a:lnTo>
                      <a:pt x="4308" y="3576"/>
                    </a:lnTo>
                    <a:lnTo>
                      <a:pt x="4617" y="3479"/>
                    </a:lnTo>
                    <a:lnTo>
                      <a:pt x="4881" y="3382"/>
                    </a:lnTo>
                    <a:lnTo>
                      <a:pt x="5097" y="3290"/>
                    </a:lnTo>
                    <a:lnTo>
                      <a:pt x="5287" y="3193"/>
                    </a:lnTo>
                    <a:lnTo>
                      <a:pt x="5406" y="3096"/>
                    </a:lnTo>
                    <a:lnTo>
                      <a:pt x="5503" y="2976"/>
                    </a:lnTo>
                    <a:lnTo>
                      <a:pt x="5552" y="2857"/>
                    </a:lnTo>
                    <a:lnTo>
                      <a:pt x="5552" y="2712"/>
                    </a:lnTo>
                    <a:lnTo>
                      <a:pt x="5552" y="2712"/>
                    </a:lnTo>
                    <a:lnTo>
                      <a:pt x="5552" y="2712"/>
                    </a:lnTo>
                  </a:path>
                </a:pathLst>
              </a:custGeom>
              <a:gradFill rotWithShape="0">
                <a:gsLst>
                  <a:gs pos="0">
                    <a:srgbClr val="002E8A"/>
                  </a:gs>
                  <a:gs pos="100000">
                    <a:srgbClr val="003399"/>
                  </a:gs>
                </a:gsLst>
                <a:lin ang="135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</a:endParaRPr>
              </a:p>
            </p:txBody>
          </p:sp>
          <p:sp>
            <p:nvSpPr>
              <p:cNvPr id="1030" name="Freeform 6">
                <a:extLst>
                  <a:ext uri="{FF2B5EF4-FFF2-40B4-BE49-F238E27FC236}">
                    <a16:creationId xmlns:a16="http://schemas.microsoft.com/office/drawing/2014/main" id="{DC8128F5-7576-4A69-A7D0-E3C7EDB56E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405" y="4225"/>
                  </a:cxn>
                  <a:cxn ang="0">
                    <a:pos x="0" y="4274"/>
                  </a:cxn>
                  <a:cxn ang="0">
                    <a:pos x="1724" y="4274"/>
                  </a:cxn>
                  <a:cxn ang="0">
                    <a:pos x="1913" y="4176"/>
                  </a:cxn>
                  <a:cxn ang="0">
                    <a:pos x="2130" y="4031"/>
                  </a:cxn>
                  <a:cxn ang="0">
                    <a:pos x="2443" y="3863"/>
                  </a:cxn>
                  <a:cxn ang="0">
                    <a:pos x="2800" y="3696"/>
                  </a:cxn>
                  <a:cxn ang="0">
                    <a:pos x="3206" y="3502"/>
                  </a:cxn>
                  <a:cxn ang="0">
                    <a:pos x="3686" y="3285"/>
                  </a:cxn>
                  <a:cxn ang="0">
                    <a:pos x="4236" y="3069"/>
                  </a:cxn>
                  <a:cxn ang="0">
                    <a:pos x="4858" y="2831"/>
                  </a:cxn>
                  <a:cxn ang="0">
                    <a:pos x="5551" y="2567"/>
                  </a:cxn>
                  <a:cxn ang="0">
                    <a:pos x="6318" y="2302"/>
                  </a:cxn>
                  <a:cxn ang="0">
                    <a:pos x="7156" y="2037"/>
                  </a:cxn>
                  <a:cxn ang="0">
                    <a:pos x="8064" y="1777"/>
                  </a:cxn>
                  <a:cxn ang="0">
                    <a:pos x="9070" y="1512"/>
                  </a:cxn>
                  <a:cxn ang="0">
                    <a:pos x="10146" y="1248"/>
                  </a:cxn>
                  <a:cxn ang="0">
                    <a:pos x="11319" y="983"/>
                  </a:cxn>
                  <a:cxn ang="0">
                    <a:pos x="12562" y="718"/>
                  </a:cxn>
                  <a:cxn ang="0">
                    <a:pos x="12562" y="0"/>
                  </a:cxn>
                  <a:cxn ang="0">
                    <a:pos x="12421" y="70"/>
                  </a:cxn>
                  <a:cxn ang="0">
                    <a:pos x="12227" y="145"/>
                  </a:cxn>
                  <a:cxn ang="0">
                    <a:pos x="11989" y="238"/>
                  </a:cxn>
                  <a:cxn ang="0">
                    <a:pos x="11676" y="335"/>
                  </a:cxn>
                  <a:cxn ang="0">
                    <a:pos x="11341" y="432"/>
                  </a:cxn>
                  <a:cxn ang="0">
                    <a:pos x="10984" y="529"/>
                  </a:cxn>
                  <a:cxn ang="0">
                    <a:pos x="10578" y="648"/>
                  </a:cxn>
                  <a:cxn ang="0">
                    <a:pos x="10146" y="745"/>
                  </a:cxn>
                  <a:cxn ang="0">
                    <a:pos x="9237" y="983"/>
                  </a:cxn>
                  <a:cxn ang="0">
                    <a:pos x="8329" y="1221"/>
                  </a:cxn>
                  <a:cxn ang="0">
                    <a:pos x="7443" y="1437"/>
                  </a:cxn>
                  <a:cxn ang="0">
                    <a:pos x="7010" y="1561"/>
                  </a:cxn>
                  <a:cxn ang="0">
                    <a:pos x="6627" y="1680"/>
                  </a:cxn>
                  <a:cxn ang="0">
                    <a:pos x="4880" y="2231"/>
                  </a:cxn>
                  <a:cxn ang="0">
                    <a:pos x="4020" y="2544"/>
                  </a:cxn>
                  <a:cxn ang="0">
                    <a:pos x="3206" y="2853"/>
                  </a:cxn>
                  <a:cxn ang="0">
                    <a:pos x="2416" y="3166"/>
                  </a:cxn>
                  <a:cxn ang="0">
                    <a:pos x="1675" y="3502"/>
                  </a:cxn>
                  <a:cxn ang="0">
                    <a:pos x="1005" y="3863"/>
                  </a:cxn>
                  <a:cxn ang="0">
                    <a:pos x="405" y="4225"/>
                  </a:cxn>
                  <a:cxn ang="0">
                    <a:pos x="405" y="4225"/>
                  </a:cxn>
                  <a:cxn ang="0">
                    <a:pos x="405" y="4225"/>
                  </a:cxn>
                </a:cxnLst>
                <a:rect l="0" t="0" r="r" b="b"/>
                <a:pathLst>
                  <a:path w="12563" h="4275">
                    <a:moveTo>
                      <a:pt x="405" y="4225"/>
                    </a:moveTo>
                    <a:lnTo>
                      <a:pt x="0" y="4274"/>
                    </a:lnTo>
                    <a:lnTo>
                      <a:pt x="1724" y="4274"/>
                    </a:lnTo>
                    <a:lnTo>
                      <a:pt x="1913" y="4176"/>
                    </a:lnTo>
                    <a:lnTo>
                      <a:pt x="2130" y="4031"/>
                    </a:lnTo>
                    <a:lnTo>
                      <a:pt x="2443" y="3863"/>
                    </a:lnTo>
                    <a:lnTo>
                      <a:pt x="2800" y="3696"/>
                    </a:lnTo>
                    <a:lnTo>
                      <a:pt x="3206" y="3502"/>
                    </a:lnTo>
                    <a:lnTo>
                      <a:pt x="3686" y="3285"/>
                    </a:lnTo>
                    <a:lnTo>
                      <a:pt x="4236" y="3069"/>
                    </a:lnTo>
                    <a:lnTo>
                      <a:pt x="4858" y="2831"/>
                    </a:lnTo>
                    <a:lnTo>
                      <a:pt x="5551" y="2567"/>
                    </a:lnTo>
                    <a:lnTo>
                      <a:pt x="6318" y="2302"/>
                    </a:lnTo>
                    <a:lnTo>
                      <a:pt x="7156" y="2037"/>
                    </a:lnTo>
                    <a:lnTo>
                      <a:pt x="8064" y="1777"/>
                    </a:lnTo>
                    <a:lnTo>
                      <a:pt x="9070" y="1512"/>
                    </a:lnTo>
                    <a:lnTo>
                      <a:pt x="10146" y="1248"/>
                    </a:lnTo>
                    <a:lnTo>
                      <a:pt x="11319" y="983"/>
                    </a:lnTo>
                    <a:lnTo>
                      <a:pt x="12562" y="718"/>
                    </a:lnTo>
                    <a:lnTo>
                      <a:pt x="12562" y="0"/>
                    </a:lnTo>
                    <a:lnTo>
                      <a:pt x="12421" y="70"/>
                    </a:lnTo>
                    <a:lnTo>
                      <a:pt x="12227" y="145"/>
                    </a:lnTo>
                    <a:lnTo>
                      <a:pt x="11989" y="238"/>
                    </a:lnTo>
                    <a:lnTo>
                      <a:pt x="11676" y="335"/>
                    </a:lnTo>
                    <a:lnTo>
                      <a:pt x="11341" y="432"/>
                    </a:lnTo>
                    <a:lnTo>
                      <a:pt x="10984" y="529"/>
                    </a:lnTo>
                    <a:lnTo>
                      <a:pt x="10578" y="648"/>
                    </a:lnTo>
                    <a:lnTo>
                      <a:pt x="10146" y="745"/>
                    </a:lnTo>
                    <a:lnTo>
                      <a:pt x="9237" y="983"/>
                    </a:lnTo>
                    <a:lnTo>
                      <a:pt x="8329" y="1221"/>
                    </a:lnTo>
                    <a:lnTo>
                      <a:pt x="7443" y="1437"/>
                    </a:lnTo>
                    <a:lnTo>
                      <a:pt x="7010" y="1561"/>
                    </a:lnTo>
                    <a:lnTo>
                      <a:pt x="6627" y="1680"/>
                    </a:lnTo>
                    <a:lnTo>
                      <a:pt x="4880" y="2231"/>
                    </a:lnTo>
                    <a:lnTo>
                      <a:pt x="4020" y="2544"/>
                    </a:lnTo>
                    <a:lnTo>
                      <a:pt x="3206" y="2853"/>
                    </a:lnTo>
                    <a:lnTo>
                      <a:pt x="2416" y="3166"/>
                    </a:lnTo>
                    <a:lnTo>
                      <a:pt x="1675" y="3502"/>
                    </a:lnTo>
                    <a:lnTo>
                      <a:pt x="1005" y="3863"/>
                    </a:lnTo>
                    <a:lnTo>
                      <a:pt x="405" y="4225"/>
                    </a:lnTo>
                    <a:lnTo>
                      <a:pt x="405" y="4225"/>
                    </a:lnTo>
                    <a:lnTo>
                      <a:pt x="405" y="4225"/>
                    </a:lnTo>
                  </a:path>
                </a:pathLst>
              </a:custGeom>
              <a:gradFill rotWithShape="0">
                <a:gsLst>
                  <a:gs pos="0">
                    <a:srgbClr val="00297C"/>
                  </a:gs>
                  <a:gs pos="100000">
                    <a:srgbClr val="003399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</a:endParaRPr>
              </a:p>
            </p:txBody>
          </p:sp>
          <p:sp>
            <p:nvSpPr>
              <p:cNvPr id="2" name="Freeform 7">
                <a:extLst>
                  <a:ext uri="{FF2B5EF4-FFF2-40B4-BE49-F238E27FC236}">
                    <a16:creationId xmlns:a16="http://schemas.microsoft.com/office/drawing/2014/main" id="{DD73DC54-B6D0-43FF-A95D-0C49B6EF55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6317" y="2090"/>
                  </a:cxn>
                  <a:cxn ang="0">
                    <a:pos x="6436" y="2328"/>
                  </a:cxn>
                  <a:cxn ang="0">
                    <a:pos x="6793" y="2615"/>
                  </a:cxn>
                  <a:cxn ang="0">
                    <a:pos x="7561" y="2954"/>
                  </a:cxn>
                  <a:cxn ang="0">
                    <a:pos x="8496" y="3241"/>
                  </a:cxn>
                  <a:cxn ang="0">
                    <a:pos x="9501" y="3479"/>
                  </a:cxn>
                  <a:cxn ang="0">
                    <a:pos x="10458" y="3744"/>
                  </a:cxn>
                  <a:cxn ang="0">
                    <a:pos x="11248" y="4057"/>
                  </a:cxn>
                  <a:cxn ang="0">
                    <a:pos x="11631" y="4321"/>
                  </a:cxn>
                  <a:cxn ang="0">
                    <a:pos x="11799" y="4537"/>
                  </a:cxn>
                  <a:cxn ang="0">
                    <a:pos x="11821" y="4775"/>
                  </a:cxn>
                  <a:cxn ang="0">
                    <a:pos x="11750" y="4969"/>
                  </a:cxn>
                  <a:cxn ang="0">
                    <a:pos x="11534" y="5158"/>
                  </a:cxn>
                  <a:cxn ang="0">
                    <a:pos x="11221" y="5326"/>
                  </a:cxn>
                  <a:cxn ang="0">
                    <a:pos x="10793" y="5471"/>
                  </a:cxn>
                  <a:cxn ang="0">
                    <a:pos x="10264" y="5617"/>
                  </a:cxn>
                  <a:cxn ang="0">
                    <a:pos x="9285" y="5855"/>
                  </a:cxn>
                  <a:cxn ang="0">
                    <a:pos x="7680" y="6265"/>
                  </a:cxn>
                  <a:cxn ang="0">
                    <a:pos x="5766" y="6790"/>
                  </a:cxn>
                  <a:cxn ang="0">
                    <a:pos x="3615" y="7535"/>
                  </a:cxn>
                  <a:cxn ang="0">
                    <a:pos x="1242" y="8567"/>
                  </a:cxn>
                  <a:cxn ang="0">
                    <a:pos x="669" y="9194"/>
                  </a:cxn>
                  <a:cxn ang="0">
                    <a:pos x="1701" y="8783"/>
                  </a:cxn>
                  <a:cxn ang="0">
                    <a:pos x="3086" y="8087"/>
                  </a:cxn>
                  <a:cxn ang="0">
                    <a:pos x="4690" y="7465"/>
                  </a:cxn>
                  <a:cxn ang="0">
                    <a:pos x="7323" y="6600"/>
                  </a:cxn>
                  <a:cxn ang="0">
                    <a:pos x="8134" y="6358"/>
                  </a:cxn>
                  <a:cxn ang="0">
                    <a:pos x="9929" y="5904"/>
                  </a:cxn>
                  <a:cxn ang="0">
                    <a:pos x="11248" y="5568"/>
                  </a:cxn>
                  <a:cxn ang="0">
                    <a:pos x="12037" y="5352"/>
                  </a:cxn>
                  <a:cxn ang="0">
                    <a:pos x="12681" y="5158"/>
                  </a:cxn>
                  <a:cxn ang="0">
                    <a:pos x="13113" y="4991"/>
                  </a:cxn>
                  <a:cxn ang="0">
                    <a:pos x="13259" y="3841"/>
                  </a:cxn>
                  <a:cxn ang="0">
                    <a:pos x="12610" y="3722"/>
                  </a:cxn>
                  <a:cxn ang="0">
                    <a:pos x="11772" y="3554"/>
                  </a:cxn>
                  <a:cxn ang="0">
                    <a:pos x="10837" y="3338"/>
                  </a:cxn>
                  <a:cxn ang="0">
                    <a:pos x="9426" y="2954"/>
                  </a:cxn>
                  <a:cxn ang="0">
                    <a:pos x="8637" y="2663"/>
                  </a:cxn>
                  <a:cxn ang="0">
                    <a:pos x="8041" y="2354"/>
                  </a:cxn>
                  <a:cxn ang="0">
                    <a:pos x="7799" y="2090"/>
                  </a:cxn>
                  <a:cxn ang="0">
                    <a:pos x="7728" y="1922"/>
                  </a:cxn>
                  <a:cxn ang="0">
                    <a:pos x="7847" y="1680"/>
                  </a:cxn>
                  <a:cxn ang="0">
                    <a:pos x="8209" y="1393"/>
                  </a:cxn>
                  <a:cxn ang="0">
                    <a:pos x="8756" y="1177"/>
                  </a:cxn>
                  <a:cxn ang="0">
                    <a:pos x="9475" y="1009"/>
                  </a:cxn>
                  <a:cxn ang="0">
                    <a:pos x="10718" y="793"/>
                  </a:cxn>
                  <a:cxn ang="0">
                    <a:pos x="12465" y="551"/>
                  </a:cxn>
                  <a:cxn ang="0">
                    <a:pos x="13259" y="383"/>
                  </a:cxn>
                  <a:cxn ang="0">
                    <a:pos x="12826" y="97"/>
                  </a:cxn>
                  <a:cxn ang="0">
                    <a:pos x="11799" y="291"/>
                  </a:cxn>
                  <a:cxn ang="0">
                    <a:pos x="10074" y="529"/>
                  </a:cxn>
                  <a:cxn ang="0">
                    <a:pos x="8950" y="696"/>
                  </a:cxn>
                  <a:cxn ang="0">
                    <a:pos x="7896" y="890"/>
                  </a:cxn>
                  <a:cxn ang="0">
                    <a:pos x="7058" y="1151"/>
                  </a:cxn>
                  <a:cxn ang="0">
                    <a:pos x="6485" y="1490"/>
                  </a:cxn>
                  <a:cxn ang="0">
                    <a:pos x="6339" y="1706"/>
                  </a:cxn>
                  <a:cxn ang="0">
                    <a:pos x="6291" y="1944"/>
                  </a:cxn>
                  <a:cxn ang="0">
                    <a:pos x="6291" y="1944"/>
                  </a:cxn>
                </a:cxnLst>
                <a:rect l="0" t="0" r="r" b="b"/>
                <a:pathLst>
                  <a:path w="13260" h="9195">
                    <a:moveTo>
                      <a:pt x="6291" y="1944"/>
                    </a:moveTo>
                    <a:lnTo>
                      <a:pt x="6317" y="2090"/>
                    </a:lnTo>
                    <a:lnTo>
                      <a:pt x="6366" y="2209"/>
                    </a:lnTo>
                    <a:lnTo>
                      <a:pt x="6436" y="2328"/>
                    </a:lnTo>
                    <a:lnTo>
                      <a:pt x="6533" y="2425"/>
                    </a:lnTo>
                    <a:lnTo>
                      <a:pt x="6793" y="2615"/>
                    </a:lnTo>
                    <a:lnTo>
                      <a:pt x="7155" y="2809"/>
                    </a:lnTo>
                    <a:lnTo>
                      <a:pt x="7561" y="2954"/>
                    </a:lnTo>
                    <a:lnTo>
                      <a:pt x="8015" y="3095"/>
                    </a:lnTo>
                    <a:lnTo>
                      <a:pt x="8496" y="3241"/>
                    </a:lnTo>
                    <a:lnTo>
                      <a:pt x="8998" y="3360"/>
                    </a:lnTo>
                    <a:lnTo>
                      <a:pt x="9501" y="3479"/>
                    </a:lnTo>
                    <a:lnTo>
                      <a:pt x="10004" y="3625"/>
                    </a:lnTo>
                    <a:lnTo>
                      <a:pt x="10458" y="3744"/>
                    </a:lnTo>
                    <a:lnTo>
                      <a:pt x="10864" y="3889"/>
                    </a:lnTo>
                    <a:lnTo>
                      <a:pt x="11248" y="4057"/>
                    </a:lnTo>
                    <a:lnTo>
                      <a:pt x="11534" y="4224"/>
                    </a:lnTo>
                    <a:lnTo>
                      <a:pt x="11631" y="4321"/>
                    </a:lnTo>
                    <a:lnTo>
                      <a:pt x="11724" y="4440"/>
                    </a:lnTo>
                    <a:lnTo>
                      <a:pt x="11799" y="4537"/>
                    </a:lnTo>
                    <a:lnTo>
                      <a:pt x="11821" y="4656"/>
                    </a:lnTo>
                    <a:lnTo>
                      <a:pt x="11821" y="4775"/>
                    </a:lnTo>
                    <a:lnTo>
                      <a:pt x="11799" y="4872"/>
                    </a:lnTo>
                    <a:lnTo>
                      <a:pt x="11750" y="4969"/>
                    </a:lnTo>
                    <a:lnTo>
                      <a:pt x="11653" y="5066"/>
                    </a:lnTo>
                    <a:lnTo>
                      <a:pt x="11534" y="5158"/>
                    </a:lnTo>
                    <a:lnTo>
                      <a:pt x="11389" y="5233"/>
                    </a:lnTo>
                    <a:lnTo>
                      <a:pt x="11221" y="5326"/>
                    </a:lnTo>
                    <a:lnTo>
                      <a:pt x="11031" y="5401"/>
                    </a:lnTo>
                    <a:lnTo>
                      <a:pt x="10793" y="5471"/>
                    </a:lnTo>
                    <a:lnTo>
                      <a:pt x="10529" y="5542"/>
                    </a:lnTo>
                    <a:lnTo>
                      <a:pt x="10264" y="5617"/>
                    </a:lnTo>
                    <a:lnTo>
                      <a:pt x="9955" y="5687"/>
                    </a:lnTo>
                    <a:lnTo>
                      <a:pt x="9285" y="5855"/>
                    </a:lnTo>
                    <a:lnTo>
                      <a:pt x="8518" y="6049"/>
                    </a:lnTo>
                    <a:lnTo>
                      <a:pt x="7680" y="6265"/>
                    </a:lnTo>
                    <a:lnTo>
                      <a:pt x="6749" y="6503"/>
                    </a:lnTo>
                    <a:lnTo>
                      <a:pt x="5766" y="6790"/>
                    </a:lnTo>
                    <a:lnTo>
                      <a:pt x="4712" y="7130"/>
                    </a:lnTo>
                    <a:lnTo>
                      <a:pt x="3615" y="7535"/>
                    </a:lnTo>
                    <a:lnTo>
                      <a:pt x="2442" y="8016"/>
                    </a:lnTo>
                    <a:lnTo>
                      <a:pt x="1242" y="8567"/>
                    </a:lnTo>
                    <a:lnTo>
                      <a:pt x="0" y="9194"/>
                    </a:lnTo>
                    <a:lnTo>
                      <a:pt x="669" y="9194"/>
                    </a:lnTo>
                    <a:lnTo>
                      <a:pt x="1075" y="9145"/>
                    </a:lnTo>
                    <a:lnTo>
                      <a:pt x="1701" y="8783"/>
                    </a:lnTo>
                    <a:lnTo>
                      <a:pt x="2367" y="8422"/>
                    </a:lnTo>
                    <a:lnTo>
                      <a:pt x="3086" y="8087"/>
                    </a:lnTo>
                    <a:lnTo>
                      <a:pt x="3875" y="7773"/>
                    </a:lnTo>
                    <a:lnTo>
                      <a:pt x="4690" y="7465"/>
                    </a:lnTo>
                    <a:lnTo>
                      <a:pt x="5550" y="7152"/>
                    </a:lnTo>
                    <a:lnTo>
                      <a:pt x="7323" y="6600"/>
                    </a:lnTo>
                    <a:lnTo>
                      <a:pt x="7706" y="6481"/>
                    </a:lnTo>
                    <a:lnTo>
                      <a:pt x="8134" y="6358"/>
                    </a:lnTo>
                    <a:lnTo>
                      <a:pt x="9020" y="6142"/>
                    </a:lnTo>
                    <a:lnTo>
                      <a:pt x="9929" y="5904"/>
                    </a:lnTo>
                    <a:lnTo>
                      <a:pt x="10837" y="5665"/>
                    </a:lnTo>
                    <a:lnTo>
                      <a:pt x="11248" y="5568"/>
                    </a:lnTo>
                    <a:lnTo>
                      <a:pt x="11653" y="5449"/>
                    </a:lnTo>
                    <a:lnTo>
                      <a:pt x="12037" y="5352"/>
                    </a:lnTo>
                    <a:lnTo>
                      <a:pt x="12372" y="5255"/>
                    </a:lnTo>
                    <a:lnTo>
                      <a:pt x="12681" y="5158"/>
                    </a:lnTo>
                    <a:lnTo>
                      <a:pt x="12923" y="5066"/>
                    </a:lnTo>
                    <a:lnTo>
                      <a:pt x="13113" y="4991"/>
                    </a:lnTo>
                    <a:lnTo>
                      <a:pt x="13259" y="4920"/>
                    </a:lnTo>
                    <a:lnTo>
                      <a:pt x="13259" y="3841"/>
                    </a:lnTo>
                    <a:lnTo>
                      <a:pt x="12967" y="3792"/>
                    </a:lnTo>
                    <a:lnTo>
                      <a:pt x="12610" y="3722"/>
                    </a:lnTo>
                    <a:lnTo>
                      <a:pt x="12227" y="3647"/>
                    </a:lnTo>
                    <a:lnTo>
                      <a:pt x="11772" y="3554"/>
                    </a:lnTo>
                    <a:lnTo>
                      <a:pt x="11318" y="3457"/>
                    </a:lnTo>
                    <a:lnTo>
                      <a:pt x="10837" y="3338"/>
                    </a:lnTo>
                    <a:lnTo>
                      <a:pt x="9880" y="3095"/>
                    </a:lnTo>
                    <a:lnTo>
                      <a:pt x="9426" y="2954"/>
                    </a:lnTo>
                    <a:lnTo>
                      <a:pt x="9020" y="2809"/>
                    </a:lnTo>
                    <a:lnTo>
                      <a:pt x="8637" y="2663"/>
                    </a:lnTo>
                    <a:lnTo>
                      <a:pt x="8302" y="2496"/>
                    </a:lnTo>
                    <a:lnTo>
                      <a:pt x="8041" y="2354"/>
                    </a:lnTo>
                    <a:lnTo>
                      <a:pt x="7847" y="2182"/>
                    </a:lnTo>
                    <a:lnTo>
                      <a:pt x="7799" y="2090"/>
                    </a:lnTo>
                    <a:lnTo>
                      <a:pt x="7750" y="2015"/>
                    </a:lnTo>
                    <a:lnTo>
                      <a:pt x="7728" y="1922"/>
                    </a:lnTo>
                    <a:lnTo>
                      <a:pt x="7750" y="1847"/>
                    </a:lnTo>
                    <a:lnTo>
                      <a:pt x="7847" y="1680"/>
                    </a:lnTo>
                    <a:lnTo>
                      <a:pt x="7993" y="1512"/>
                    </a:lnTo>
                    <a:lnTo>
                      <a:pt x="8209" y="1393"/>
                    </a:lnTo>
                    <a:lnTo>
                      <a:pt x="8469" y="1274"/>
                    </a:lnTo>
                    <a:lnTo>
                      <a:pt x="8756" y="1177"/>
                    </a:lnTo>
                    <a:lnTo>
                      <a:pt x="9091" y="1080"/>
                    </a:lnTo>
                    <a:lnTo>
                      <a:pt x="9475" y="1009"/>
                    </a:lnTo>
                    <a:lnTo>
                      <a:pt x="9858" y="939"/>
                    </a:lnTo>
                    <a:lnTo>
                      <a:pt x="10718" y="793"/>
                    </a:lnTo>
                    <a:lnTo>
                      <a:pt x="11583" y="696"/>
                    </a:lnTo>
                    <a:lnTo>
                      <a:pt x="12465" y="551"/>
                    </a:lnTo>
                    <a:lnTo>
                      <a:pt x="12875" y="480"/>
                    </a:lnTo>
                    <a:lnTo>
                      <a:pt x="13259" y="383"/>
                    </a:lnTo>
                    <a:lnTo>
                      <a:pt x="13259" y="0"/>
                    </a:lnTo>
                    <a:lnTo>
                      <a:pt x="12826" y="97"/>
                    </a:lnTo>
                    <a:lnTo>
                      <a:pt x="12324" y="194"/>
                    </a:lnTo>
                    <a:lnTo>
                      <a:pt x="11799" y="291"/>
                    </a:lnTo>
                    <a:lnTo>
                      <a:pt x="11248" y="361"/>
                    </a:lnTo>
                    <a:lnTo>
                      <a:pt x="10074" y="529"/>
                    </a:lnTo>
                    <a:lnTo>
                      <a:pt x="9501" y="599"/>
                    </a:lnTo>
                    <a:lnTo>
                      <a:pt x="8950" y="696"/>
                    </a:lnTo>
                    <a:lnTo>
                      <a:pt x="8399" y="767"/>
                    </a:lnTo>
                    <a:lnTo>
                      <a:pt x="7896" y="890"/>
                    </a:lnTo>
                    <a:lnTo>
                      <a:pt x="7442" y="1009"/>
                    </a:lnTo>
                    <a:lnTo>
                      <a:pt x="7058" y="1151"/>
                    </a:lnTo>
                    <a:lnTo>
                      <a:pt x="6723" y="1323"/>
                    </a:lnTo>
                    <a:lnTo>
                      <a:pt x="6485" y="1490"/>
                    </a:lnTo>
                    <a:lnTo>
                      <a:pt x="6414" y="1583"/>
                    </a:lnTo>
                    <a:lnTo>
                      <a:pt x="6339" y="1706"/>
                    </a:lnTo>
                    <a:lnTo>
                      <a:pt x="6291" y="1825"/>
                    </a:lnTo>
                    <a:lnTo>
                      <a:pt x="6291" y="1944"/>
                    </a:lnTo>
                    <a:lnTo>
                      <a:pt x="6291" y="1944"/>
                    </a:lnTo>
                    <a:lnTo>
                      <a:pt x="6291" y="1944"/>
                    </a:lnTo>
                  </a:path>
                </a:pathLst>
              </a:custGeom>
              <a:solidFill>
                <a:srgbClr val="003399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</a:endParaRPr>
              </a:p>
            </p:txBody>
          </p:sp>
          <p:sp>
            <p:nvSpPr>
              <p:cNvPr id="1032" name="Freeform 8">
                <a:extLst>
                  <a:ext uri="{FF2B5EF4-FFF2-40B4-BE49-F238E27FC236}">
                    <a16:creationId xmlns:a16="http://schemas.microsoft.com/office/drawing/2014/main" id="{CADBF23F-32E2-42A5-9212-9DA4F8539F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1464"/>
                  </a:cxn>
                  <a:cxn ang="0">
                    <a:pos x="0" y="1588"/>
                  </a:cxn>
                  <a:cxn ang="0">
                    <a:pos x="22" y="1707"/>
                  </a:cxn>
                  <a:cxn ang="0">
                    <a:pos x="119" y="1826"/>
                  </a:cxn>
                  <a:cxn ang="0">
                    <a:pos x="238" y="1923"/>
                  </a:cxn>
                  <a:cxn ang="0">
                    <a:pos x="405" y="2042"/>
                  </a:cxn>
                  <a:cxn ang="0">
                    <a:pos x="621" y="2161"/>
                  </a:cxn>
                  <a:cxn ang="0">
                    <a:pos x="860" y="2258"/>
                  </a:cxn>
                  <a:cxn ang="0">
                    <a:pos x="1124" y="2378"/>
                  </a:cxn>
                  <a:cxn ang="0">
                    <a:pos x="934" y="2280"/>
                  </a:cxn>
                  <a:cxn ang="0">
                    <a:pos x="789" y="2161"/>
                  </a:cxn>
                  <a:cxn ang="0">
                    <a:pos x="692" y="2064"/>
                  </a:cxn>
                  <a:cxn ang="0">
                    <a:pos x="621" y="1972"/>
                  </a:cxn>
                  <a:cxn ang="0">
                    <a:pos x="599" y="1875"/>
                  </a:cxn>
                  <a:cxn ang="0">
                    <a:pos x="599" y="1777"/>
                  </a:cxn>
                  <a:cxn ang="0">
                    <a:pos x="621" y="1680"/>
                  </a:cxn>
                  <a:cxn ang="0">
                    <a:pos x="692" y="1610"/>
                  </a:cxn>
                  <a:cxn ang="0">
                    <a:pos x="789" y="1513"/>
                  </a:cxn>
                  <a:cxn ang="0">
                    <a:pos x="886" y="1442"/>
                  </a:cxn>
                  <a:cxn ang="0">
                    <a:pos x="1173" y="1297"/>
                  </a:cxn>
                  <a:cxn ang="0">
                    <a:pos x="1556" y="1155"/>
                  </a:cxn>
                  <a:cxn ang="0">
                    <a:pos x="1962" y="1032"/>
                  </a:cxn>
                  <a:cxn ang="0">
                    <a:pos x="2443" y="939"/>
                  </a:cxn>
                  <a:cxn ang="0">
                    <a:pos x="2919" y="842"/>
                  </a:cxn>
                  <a:cxn ang="0">
                    <a:pos x="3925" y="675"/>
                  </a:cxn>
                  <a:cxn ang="0">
                    <a:pos x="4379" y="600"/>
                  </a:cxn>
                  <a:cxn ang="0">
                    <a:pos x="4811" y="529"/>
                  </a:cxn>
                  <a:cxn ang="0">
                    <a:pos x="5195" y="507"/>
                  </a:cxn>
                  <a:cxn ang="0">
                    <a:pos x="5504" y="458"/>
                  </a:cxn>
                  <a:cxn ang="0">
                    <a:pos x="5504" y="0"/>
                  </a:cxn>
                  <a:cxn ang="0">
                    <a:pos x="5120" y="97"/>
                  </a:cxn>
                  <a:cxn ang="0">
                    <a:pos x="4714" y="167"/>
                  </a:cxn>
                  <a:cxn ang="0">
                    <a:pos x="3854" y="313"/>
                  </a:cxn>
                  <a:cxn ang="0">
                    <a:pos x="2968" y="410"/>
                  </a:cxn>
                  <a:cxn ang="0">
                    <a:pos x="2130" y="555"/>
                  </a:cxn>
                  <a:cxn ang="0">
                    <a:pos x="1724" y="626"/>
                  </a:cxn>
                  <a:cxn ang="0">
                    <a:pos x="1362" y="697"/>
                  </a:cxn>
                  <a:cxn ang="0">
                    <a:pos x="1005" y="794"/>
                  </a:cxn>
                  <a:cxn ang="0">
                    <a:pos x="718" y="891"/>
                  </a:cxn>
                  <a:cxn ang="0">
                    <a:pos x="454" y="1010"/>
                  </a:cxn>
                  <a:cxn ang="0">
                    <a:pos x="238" y="1129"/>
                  </a:cxn>
                  <a:cxn ang="0">
                    <a:pos x="97" y="1297"/>
                  </a:cxn>
                  <a:cxn ang="0">
                    <a:pos x="0" y="1464"/>
                  </a:cxn>
                  <a:cxn ang="0">
                    <a:pos x="0" y="1464"/>
                  </a:cxn>
                  <a:cxn ang="0">
                    <a:pos x="0" y="1464"/>
                  </a:cxn>
                </a:cxnLst>
                <a:rect l="0" t="0" r="r" b="b"/>
                <a:pathLst>
                  <a:path w="5505" h="2379">
                    <a:moveTo>
                      <a:pt x="0" y="1464"/>
                    </a:moveTo>
                    <a:lnTo>
                      <a:pt x="0" y="1588"/>
                    </a:lnTo>
                    <a:lnTo>
                      <a:pt x="22" y="1707"/>
                    </a:lnTo>
                    <a:lnTo>
                      <a:pt x="119" y="1826"/>
                    </a:lnTo>
                    <a:lnTo>
                      <a:pt x="238" y="1923"/>
                    </a:lnTo>
                    <a:lnTo>
                      <a:pt x="405" y="2042"/>
                    </a:lnTo>
                    <a:lnTo>
                      <a:pt x="621" y="2161"/>
                    </a:lnTo>
                    <a:lnTo>
                      <a:pt x="860" y="2258"/>
                    </a:lnTo>
                    <a:lnTo>
                      <a:pt x="1124" y="2378"/>
                    </a:lnTo>
                    <a:lnTo>
                      <a:pt x="934" y="2280"/>
                    </a:lnTo>
                    <a:lnTo>
                      <a:pt x="789" y="2161"/>
                    </a:lnTo>
                    <a:lnTo>
                      <a:pt x="692" y="2064"/>
                    </a:lnTo>
                    <a:lnTo>
                      <a:pt x="621" y="1972"/>
                    </a:lnTo>
                    <a:lnTo>
                      <a:pt x="599" y="1875"/>
                    </a:lnTo>
                    <a:lnTo>
                      <a:pt x="599" y="1777"/>
                    </a:lnTo>
                    <a:lnTo>
                      <a:pt x="621" y="1680"/>
                    </a:lnTo>
                    <a:lnTo>
                      <a:pt x="692" y="1610"/>
                    </a:lnTo>
                    <a:lnTo>
                      <a:pt x="789" y="1513"/>
                    </a:lnTo>
                    <a:lnTo>
                      <a:pt x="886" y="1442"/>
                    </a:lnTo>
                    <a:lnTo>
                      <a:pt x="1173" y="1297"/>
                    </a:lnTo>
                    <a:lnTo>
                      <a:pt x="1556" y="1155"/>
                    </a:lnTo>
                    <a:lnTo>
                      <a:pt x="1962" y="1032"/>
                    </a:lnTo>
                    <a:lnTo>
                      <a:pt x="2443" y="939"/>
                    </a:lnTo>
                    <a:lnTo>
                      <a:pt x="2919" y="842"/>
                    </a:lnTo>
                    <a:lnTo>
                      <a:pt x="3925" y="675"/>
                    </a:lnTo>
                    <a:lnTo>
                      <a:pt x="4379" y="600"/>
                    </a:lnTo>
                    <a:lnTo>
                      <a:pt x="4811" y="529"/>
                    </a:lnTo>
                    <a:lnTo>
                      <a:pt x="5195" y="507"/>
                    </a:lnTo>
                    <a:lnTo>
                      <a:pt x="5504" y="458"/>
                    </a:lnTo>
                    <a:lnTo>
                      <a:pt x="5504" y="0"/>
                    </a:lnTo>
                    <a:lnTo>
                      <a:pt x="5120" y="97"/>
                    </a:lnTo>
                    <a:lnTo>
                      <a:pt x="4714" y="167"/>
                    </a:lnTo>
                    <a:lnTo>
                      <a:pt x="3854" y="313"/>
                    </a:lnTo>
                    <a:lnTo>
                      <a:pt x="2968" y="410"/>
                    </a:lnTo>
                    <a:lnTo>
                      <a:pt x="2130" y="555"/>
                    </a:lnTo>
                    <a:lnTo>
                      <a:pt x="1724" y="626"/>
                    </a:lnTo>
                    <a:lnTo>
                      <a:pt x="1362" y="697"/>
                    </a:lnTo>
                    <a:lnTo>
                      <a:pt x="1005" y="794"/>
                    </a:lnTo>
                    <a:lnTo>
                      <a:pt x="718" y="891"/>
                    </a:lnTo>
                    <a:lnTo>
                      <a:pt x="454" y="1010"/>
                    </a:lnTo>
                    <a:lnTo>
                      <a:pt x="238" y="1129"/>
                    </a:lnTo>
                    <a:lnTo>
                      <a:pt x="97" y="1297"/>
                    </a:lnTo>
                    <a:lnTo>
                      <a:pt x="0" y="1464"/>
                    </a:lnTo>
                    <a:lnTo>
                      <a:pt x="0" y="1464"/>
                    </a:lnTo>
                    <a:lnTo>
                      <a:pt x="0" y="1464"/>
                    </a:lnTo>
                  </a:path>
                </a:pathLst>
              </a:custGeom>
              <a:gradFill rotWithShape="0">
                <a:gsLst>
                  <a:gs pos="0">
                    <a:srgbClr val="003399"/>
                  </a:gs>
                  <a:gs pos="100000">
                    <a:srgbClr val="002C85"/>
                  </a:gs>
                </a:gsLst>
                <a:lin ang="135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</a:endParaRPr>
              </a:p>
            </p:txBody>
          </p:sp>
        </p:grpSp>
        <p:sp>
          <p:nvSpPr>
            <p:cNvPr id="1033" name="Freeform 9">
              <a:extLst>
                <a:ext uri="{FF2B5EF4-FFF2-40B4-BE49-F238E27FC236}">
                  <a16:creationId xmlns:a16="http://schemas.microsoft.com/office/drawing/2014/main" id="{BFBA49CB-0F42-41E5-9D4A-DA456E1418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2" y="1341"/>
              <a:ext cx="1826" cy="1538"/>
            </a:xfrm>
            <a:custGeom>
              <a:avLst/>
              <a:gdLst/>
              <a:ahLst/>
              <a:cxnLst>
                <a:cxn ang="0">
                  <a:pos x="3442" y="4896"/>
                </a:cxn>
                <a:cxn ang="0">
                  <a:pos x="4757" y="4670"/>
                </a:cxn>
                <a:cxn ang="0">
                  <a:pos x="5840" y="4416"/>
                </a:cxn>
                <a:cxn ang="0">
                  <a:pos x="6716" y="4139"/>
                </a:cxn>
                <a:cxn ang="0">
                  <a:pos x="7361" y="3839"/>
                </a:cxn>
                <a:cxn ang="0">
                  <a:pos x="7782" y="3488"/>
                </a:cxn>
                <a:cxn ang="0">
                  <a:pos x="8010" y="3087"/>
                </a:cxn>
                <a:cxn ang="0">
                  <a:pos x="8027" y="2584"/>
                </a:cxn>
                <a:cxn ang="0">
                  <a:pos x="7856" y="2108"/>
                </a:cxn>
                <a:cxn ang="0">
                  <a:pos x="7516" y="1679"/>
                </a:cxn>
                <a:cxn ang="0">
                  <a:pos x="7039" y="1278"/>
                </a:cxn>
                <a:cxn ang="0">
                  <a:pos x="6201" y="724"/>
                </a:cxn>
                <a:cxn ang="0">
                  <a:pos x="5651" y="424"/>
                </a:cxn>
                <a:cxn ang="0">
                  <a:pos x="5174" y="198"/>
                </a:cxn>
                <a:cxn ang="0">
                  <a:pos x="4851" y="46"/>
                </a:cxn>
                <a:cxn ang="0">
                  <a:pos x="4718" y="0"/>
                </a:cxn>
                <a:cxn ang="0">
                  <a:pos x="5801" y="549"/>
                </a:cxn>
                <a:cxn ang="0">
                  <a:pos x="6829" y="1176"/>
                </a:cxn>
                <a:cxn ang="0">
                  <a:pos x="7249" y="1504"/>
                </a:cxn>
                <a:cxn ang="0">
                  <a:pos x="7610" y="1855"/>
                </a:cxn>
                <a:cxn ang="0">
                  <a:pos x="7838" y="2205"/>
                </a:cxn>
                <a:cxn ang="0">
                  <a:pos x="7933" y="2584"/>
                </a:cxn>
                <a:cxn ang="0">
                  <a:pos x="7856" y="2934"/>
                </a:cxn>
                <a:cxn ang="0">
                  <a:pos x="7610" y="3239"/>
                </a:cxn>
                <a:cxn ang="0">
                  <a:pos x="7228" y="3488"/>
                </a:cxn>
                <a:cxn ang="0">
                  <a:pos x="6734" y="3691"/>
                </a:cxn>
                <a:cxn ang="0">
                  <a:pos x="6127" y="3890"/>
                </a:cxn>
                <a:cxn ang="0">
                  <a:pos x="4736" y="4190"/>
                </a:cxn>
                <a:cxn ang="0">
                  <a:pos x="3235" y="4467"/>
                </a:cxn>
                <a:cxn ang="0">
                  <a:pos x="1826" y="4743"/>
                </a:cxn>
                <a:cxn ang="0">
                  <a:pos x="1237" y="4919"/>
                </a:cxn>
                <a:cxn ang="0">
                  <a:pos x="722" y="5094"/>
                </a:cxn>
                <a:cxn ang="0">
                  <a:pos x="322" y="5297"/>
                </a:cxn>
                <a:cxn ang="0">
                  <a:pos x="77" y="5546"/>
                </a:cxn>
                <a:cxn ang="0">
                  <a:pos x="0" y="5823"/>
                </a:cxn>
                <a:cxn ang="0">
                  <a:pos x="94" y="6123"/>
                </a:cxn>
                <a:cxn ang="0">
                  <a:pos x="343" y="6377"/>
                </a:cxn>
                <a:cxn ang="0">
                  <a:pos x="687" y="6575"/>
                </a:cxn>
                <a:cxn ang="0">
                  <a:pos x="1142" y="6779"/>
                </a:cxn>
                <a:cxn ang="0">
                  <a:pos x="760" y="6525"/>
                </a:cxn>
                <a:cxn ang="0">
                  <a:pos x="515" y="6275"/>
                </a:cxn>
                <a:cxn ang="0">
                  <a:pos x="420" y="6026"/>
                </a:cxn>
                <a:cxn ang="0">
                  <a:pos x="494" y="5800"/>
                </a:cxn>
                <a:cxn ang="0">
                  <a:pos x="743" y="5574"/>
                </a:cxn>
                <a:cxn ang="0">
                  <a:pos x="1198" y="5371"/>
                </a:cxn>
                <a:cxn ang="0">
                  <a:pos x="1847" y="5173"/>
                </a:cxn>
                <a:cxn ang="0">
                  <a:pos x="2702" y="5020"/>
                </a:cxn>
                <a:cxn ang="0">
                  <a:pos x="2702" y="5020"/>
                </a:cxn>
              </a:cxnLst>
              <a:rect l="0" t="0" r="r" b="b"/>
              <a:pathLst>
                <a:path w="8050" h="6780">
                  <a:moveTo>
                    <a:pt x="2702" y="5020"/>
                  </a:moveTo>
                  <a:lnTo>
                    <a:pt x="3442" y="4896"/>
                  </a:lnTo>
                  <a:lnTo>
                    <a:pt x="4129" y="4771"/>
                  </a:lnTo>
                  <a:lnTo>
                    <a:pt x="4757" y="4670"/>
                  </a:lnTo>
                  <a:lnTo>
                    <a:pt x="5328" y="4545"/>
                  </a:lnTo>
                  <a:lnTo>
                    <a:pt x="5840" y="4416"/>
                  </a:lnTo>
                  <a:lnTo>
                    <a:pt x="6296" y="4291"/>
                  </a:lnTo>
                  <a:lnTo>
                    <a:pt x="6716" y="4139"/>
                  </a:lnTo>
                  <a:lnTo>
                    <a:pt x="7056" y="4014"/>
                  </a:lnTo>
                  <a:lnTo>
                    <a:pt x="7361" y="3839"/>
                  </a:lnTo>
                  <a:lnTo>
                    <a:pt x="7610" y="3691"/>
                  </a:lnTo>
                  <a:lnTo>
                    <a:pt x="7782" y="3488"/>
                  </a:lnTo>
                  <a:lnTo>
                    <a:pt x="7933" y="3285"/>
                  </a:lnTo>
                  <a:lnTo>
                    <a:pt x="8010" y="3087"/>
                  </a:lnTo>
                  <a:lnTo>
                    <a:pt x="8049" y="2833"/>
                  </a:lnTo>
                  <a:lnTo>
                    <a:pt x="8027" y="2584"/>
                  </a:lnTo>
                  <a:lnTo>
                    <a:pt x="7954" y="2307"/>
                  </a:lnTo>
                  <a:lnTo>
                    <a:pt x="7856" y="2108"/>
                  </a:lnTo>
                  <a:lnTo>
                    <a:pt x="7705" y="1882"/>
                  </a:lnTo>
                  <a:lnTo>
                    <a:pt x="7516" y="1679"/>
                  </a:lnTo>
                  <a:lnTo>
                    <a:pt x="7288" y="1481"/>
                  </a:lnTo>
                  <a:lnTo>
                    <a:pt x="7039" y="1278"/>
                  </a:lnTo>
                  <a:lnTo>
                    <a:pt x="6755" y="1079"/>
                  </a:lnTo>
                  <a:lnTo>
                    <a:pt x="6201" y="724"/>
                  </a:lnTo>
                  <a:lnTo>
                    <a:pt x="5917" y="576"/>
                  </a:lnTo>
                  <a:lnTo>
                    <a:pt x="5651" y="424"/>
                  </a:lnTo>
                  <a:lnTo>
                    <a:pt x="5384" y="299"/>
                  </a:lnTo>
                  <a:lnTo>
                    <a:pt x="5174" y="198"/>
                  </a:lnTo>
                  <a:lnTo>
                    <a:pt x="4985" y="124"/>
                  </a:lnTo>
                  <a:lnTo>
                    <a:pt x="4851" y="46"/>
                  </a:lnTo>
                  <a:lnTo>
                    <a:pt x="4757" y="23"/>
                  </a:lnTo>
                  <a:lnTo>
                    <a:pt x="4718" y="0"/>
                  </a:lnTo>
                  <a:lnTo>
                    <a:pt x="5251" y="249"/>
                  </a:lnTo>
                  <a:lnTo>
                    <a:pt x="5801" y="549"/>
                  </a:lnTo>
                  <a:lnTo>
                    <a:pt x="6334" y="853"/>
                  </a:lnTo>
                  <a:lnTo>
                    <a:pt x="6829" y="1176"/>
                  </a:lnTo>
                  <a:lnTo>
                    <a:pt x="7056" y="1329"/>
                  </a:lnTo>
                  <a:lnTo>
                    <a:pt x="7249" y="1504"/>
                  </a:lnTo>
                  <a:lnTo>
                    <a:pt x="7439" y="1679"/>
                  </a:lnTo>
                  <a:lnTo>
                    <a:pt x="7610" y="1855"/>
                  </a:lnTo>
                  <a:lnTo>
                    <a:pt x="7744" y="2030"/>
                  </a:lnTo>
                  <a:lnTo>
                    <a:pt x="7838" y="2205"/>
                  </a:lnTo>
                  <a:lnTo>
                    <a:pt x="7894" y="2408"/>
                  </a:lnTo>
                  <a:lnTo>
                    <a:pt x="7933" y="2584"/>
                  </a:lnTo>
                  <a:lnTo>
                    <a:pt x="7915" y="2759"/>
                  </a:lnTo>
                  <a:lnTo>
                    <a:pt x="7856" y="2934"/>
                  </a:lnTo>
                  <a:lnTo>
                    <a:pt x="7761" y="3087"/>
                  </a:lnTo>
                  <a:lnTo>
                    <a:pt x="7610" y="3239"/>
                  </a:lnTo>
                  <a:lnTo>
                    <a:pt x="7439" y="3364"/>
                  </a:lnTo>
                  <a:lnTo>
                    <a:pt x="7228" y="3488"/>
                  </a:lnTo>
                  <a:lnTo>
                    <a:pt x="7000" y="3590"/>
                  </a:lnTo>
                  <a:lnTo>
                    <a:pt x="6734" y="3691"/>
                  </a:lnTo>
                  <a:lnTo>
                    <a:pt x="6429" y="3788"/>
                  </a:lnTo>
                  <a:lnTo>
                    <a:pt x="6127" y="3890"/>
                  </a:lnTo>
                  <a:lnTo>
                    <a:pt x="5440" y="4042"/>
                  </a:lnTo>
                  <a:lnTo>
                    <a:pt x="4736" y="4190"/>
                  </a:lnTo>
                  <a:lnTo>
                    <a:pt x="3975" y="4342"/>
                  </a:lnTo>
                  <a:lnTo>
                    <a:pt x="3235" y="4467"/>
                  </a:lnTo>
                  <a:lnTo>
                    <a:pt x="2510" y="4591"/>
                  </a:lnTo>
                  <a:lnTo>
                    <a:pt x="1826" y="4743"/>
                  </a:lnTo>
                  <a:lnTo>
                    <a:pt x="1521" y="4817"/>
                  </a:lnTo>
                  <a:lnTo>
                    <a:pt x="1237" y="4919"/>
                  </a:lnTo>
                  <a:lnTo>
                    <a:pt x="971" y="4993"/>
                  </a:lnTo>
                  <a:lnTo>
                    <a:pt x="722" y="5094"/>
                  </a:lnTo>
                  <a:lnTo>
                    <a:pt x="515" y="5196"/>
                  </a:lnTo>
                  <a:lnTo>
                    <a:pt x="322" y="5297"/>
                  </a:lnTo>
                  <a:lnTo>
                    <a:pt x="189" y="5422"/>
                  </a:lnTo>
                  <a:lnTo>
                    <a:pt x="77" y="5546"/>
                  </a:lnTo>
                  <a:lnTo>
                    <a:pt x="21" y="5671"/>
                  </a:lnTo>
                  <a:lnTo>
                    <a:pt x="0" y="5823"/>
                  </a:lnTo>
                  <a:lnTo>
                    <a:pt x="38" y="5976"/>
                  </a:lnTo>
                  <a:lnTo>
                    <a:pt x="94" y="6123"/>
                  </a:lnTo>
                  <a:lnTo>
                    <a:pt x="189" y="6252"/>
                  </a:lnTo>
                  <a:lnTo>
                    <a:pt x="343" y="6377"/>
                  </a:lnTo>
                  <a:lnTo>
                    <a:pt x="494" y="6479"/>
                  </a:lnTo>
                  <a:lnTo>
                    <a:pt x="687" y="6575"/>
                  </a:lnTo>
                  <a:lnTo>
                    <a:pt x="914" y="6677"/>
                  </a:lnTo>
                  <a:lnTo>
                    <a:pt x="1142" y="6779"/>
                  </a:lnTo>
                  <a:lnTo>
                    <a:pt x="932" y="6654"/>
                  </a:lnTo>
                  <a:lnTo>
                    <a:pt x="760" y="6525"/>
                  </a:lnTo>
                  <a:lnTo>
                    <a:pt x="609" y="6400"/>
                  </a:lnTo>
                  <a:lnTo>
                    <a:pt x="515" y="6275"/>
                  </a:lnTo>
                  <a:lnTo>
                    <a:pt x="438" y="6151"/>
                  </a:lnTo>
                  <a:lnTo>
                    <a:pt x="420" y="6026"/>
                  </a:lnTo>
                  <a:lnTo>
                    <a:pt x="438" y="5897"/>
                  </a:lnTo>
                  <a:lnTo>
                    <a:pt x="494" y="5800"/>
                  </a:lnTo>
                  <a:lnTo>
                    <a:pt x="609" y="5671"/>
                  </a:lnTo>
                  <a:lnTo>
                    <a:pt x="743" y="5574"/>
                  </a:lnTo>
                  <a:lnTo>
                    <a:pt x="953" y="5473"/>
                  </a:lnTo>
                  <a:lnTo>
                    <a:pt x="1198" y="5371"/>
                  </a:lnTo>
                  <a:lnTo>
                    <a:pt x="1482" y="5269"/>
                  </a:lnTo>
                  <a:lnTo>
                    <a:pt x="1847" y="5173"/>
                  </a:lnTo>
                  <a:lnTo>
                    <a:pt x="2247" y="5094"/>
                  </a:lnTo>
                  <a:lnTo>
                    <a:pt x="2702" y="5020"/>
                  </a:lnTo>
                  <a:lnTo>
                    <a:pt x="2702" y="5020"/>
                  </a:lnTo>
                  <a:lnTo>
                    <a:pt x="2702" y="5020"/>
                  </a:lnTo>
                </a:path>
              </a:pathLst>
            </a:custGeom>
            <a:gradFill rotWithShape="0">
              <a:gsLst>
                <a:gs pos="0">
                  <a:srgbClr val="003399"/>
                </a:gs>
                <a:gs pos="100000">
                  <a:srgbClr val="002B81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+mn-cs"/>
              </a:endParaRPr>
            </a:p>
          </p:txBody>
        </p:sp>
        <p:sp>
          <p:nvSpPr>
            <p:cNvPr id="1034" name="Freeform 10">
              <a:extLst>
                <a:ext uri="{FF2B5EF4-FFF2-40B4-BE49-F238E27FC236}">
                  <a16:creationId xmlns:a16="http://schemas.microsoft.com/office/drawing/2014/main" id="{9D2305C1-9D6C-489A-B610-C2FDB5CC2E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758" cy="17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833"/>
                </a:cxn>
                <a:cxn ang="0">
                  <a:pos x="25391" y="7833"/>
                </a:cxn>
                <a:cxn ang="0">
                  <a:pos x="2539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392" h="7834">
                  <a:moveTo>
                    <a:pt x="0" y="0"/>
                  </a:moveTo>
                  <a:lnTo>
                    <a:pt x="0" y="7833"/>
                  </a:lnTo>
                  <a:lnTo>
                    <a:pt x="25391" y="7833"/>
                  </a:lnTo>
                  <a:lnTo>
                    <a:pt x="2539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000514"/>
                </a:gs>
                <a:gs pos="100000">
                  <a:srgbClr val="003399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+mn-cs"/>
              </a:endParaRPr>
            </a:p>
          </p:txBody>
        </p:sp>
      </p:grpSp>
      <p:sp>
        <p:nvSpPr>
          <p:cNvPr id="1035" name="Text Box 11">
            <a:extLst>
              <a:ext uri="{FF2B5EF4-FFF2-40B4-BE49-F238E27FC236}">
                <a16:creationId xmlns:a16="http://schemas.microsoft.com/office/drawing/2014/main" id="{C5F0E020-7540-4A67-B226-6AEDBA507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  <a:cs typeface="+mn-cs"/>
            </a:endParaRPr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5B60E264-66AA-45A9-8CEB-B00F7F482B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65100"/>
            <a:ext cx="822801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Klikněte pro úpravu formátu titulního textu</a:t>
            </a:r>
          </a:p>
        </p:txBody>
      </p:sp>
      <p:sp>
        <p:nvSpPr>
          <p:cNvPr id="1037" name="Rectangle 13">
            <a:extLst>
              <a:ext uri="{FF2B5EF4-FFF2-40B4-BE49-F238E27FC236}">
                <a16:creationId xmlns:a16="http://schemas.microsoft.com/office/drawing/2014/main" id="{8701A391-100E-453B-A3B3-F22012B779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Klikněte pro úpravu formátu textu osnovy</a:t>
            </a:r>
          </a:p>
          <a:p>
            <a:pPr lvl="1"/>
            <a:r>
              <a:rPr lang="en-GB"/>
              <a:t>Druhá úroveň osnovy</a:t>
            </a:r>
          </a:p>
          <a:p>
            <a:pPr lvl="2"/>
            <a:r>
              <a:rPr lang="en-GB"/>
              <a:t>Třetí úroveň osnovy</a:t>
            </a:r>
          </a:p>
          <a:p>
            <a:pPr lvl="3"/>
            <a:r>
              <a:rPr lang="en-GB"/>
              <a:t>Čtvrtá úroveň osnovy</a:t>
            </a:r>
          </a:p>
          <a:p>
            <a:pPr lvl="4"/>
            <a:r>
              <a:rPr lang="en-GB"/>
              <a:t>Pátá úroveň osnovy</a:t>
            </a:r>
          </a:p>
          <a:p>
            <a:pPr lvl="4"/>
            <a:r>
              <a:rPr lang="en-GB"/>
              <a:t>Šestá úroveň osnovy</a:t>
            </a:r>
          </a:p>
          <a:p>
            <a:pPr lvl="4"/>
            <a:r>
              <a:rPr lang="en-GB"/>
              <a:t>Sedmá úroveň osnovy</a:t>
            </a:r>
          </a:p>
          <a:p>
            <a:pPr lvl="4"/>
            <a:r>
              <a:rPr lang="en-GB"/>
              <a:t>Osmá úroveň osnovy</a:t>
            </a:r>
          </a:p>
          <a:p>
            <a:pPr lvl="4"/>
            <a:r>
              <a:rPr lang="en-GB"/>
              <a:t>Devátá úroveň osnovy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E5E5FF"/>
        </a:buClr>
        <a:buSzPct val="100000"/>
        <a:buFont typeface="Garamond" panose="02020404030301010803" pitchFamily="18" charset="0"/>
        <a:defRPr sz="4400" b="1">
          <a:solidFill>
            <a:srgbClr val="E5E5FF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E5E5FF"/>
        </a:buClr>
        <a:buSzPct val="100000"/>
        <a:buFont typeface="Garamond" panose="02020404030301010803" pitchFamily="18" charset="0"/>
        <a:defRPr sz="4400" b="1">
          <a:solidFill>
            <a:srgbClr val="E5E5FF"/>
          </a:solidFill>
          <a:latin typeface="Garamond" pitchFamily="18" charset="0"/>
          <a:cs typeface="Lucida Sans Unicode" pitchFamily="34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E5E5FF"/>
        </a:buClr>
        <a:buSzPct val="100000"/>
        <a:buFont typeface="Garamond" panose="02020404030301010803" pitchFamily="18" charset="0"/>
        <a:defRPr sz="4400" b="1">
          <a:solidFill>
            <a:srgbClr val="E5E5FF"/>
          </a:solidFill>
          <a:latin typeface="Garamond" pitchFamily="18" charset="0"/>
          <a:cs typeface="Lucida Sans Unicode" pitchFamily="34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E5E5FF"/>
        </a:buClr>
        <a:buSzPct val="100000"/>
        <a:buFont typeface="Garamond" panose="02020404030301010803" pitchFamily="18" charset="0"/>
        <a:defRPr sz="4400" b="1">
          <a:solidFill>
            <a:srgbClr val="E5E5FF"/>
          </a:solidFill>
          <a:latin typeface="Garamond" pitchFamily="18" charset="0"/>
          <a:cs typeface="Lucida Sans Unicode" pitchFamily="34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E5E5FF"/>
        </a:buClr>
        <a:buSzPct val="100000"/>
        <a:buFont typeface="Garamond" panose="02020404030301010803" pitchFamily="18" charset="0"/>
        <a:defRPr sz="4400" b="1">
          <a:solidFill>
            <a:srgbClr val="E5E5FF"/>
          </a:solidFill>
          <a:latin typeface="Garamond" pitchFamily="18" charset="0"/>
          <a:cs typeface="Lucida Sans Unicode" pitchFamily="34" charset="0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E5E5FF"/>
        </a:buClr>
        <a:buSzPct val="100000"/>
        <a:buFont typeface="Garamond" pitchFamily="18" charset="0"/>
        <a:defRPr sz="4400">
          <a:solidFill>
            <a:srgbClr val="000000"/>
          </a:solidFill>
          <a:latin typeface="Times New Roman" charset="0"/>
          <a:cs typeface="Lucida Sans Unicode" pitchFamily="34" charset="0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E5E5FF"/>
        </a:buClr>
        <a:buSzPct val="100000"/>
        <a:buFont typeface="Garamond" pitchFamily="18" charset="0"/>
        <a:defRPr sz="4400">
          <a:solidFill>
            <a:srgbClr val="000000"/>
          </a:solidFill>
          <a:latin typeface="Times New Roman" charset="0"/>
          <a:cs typeface="Lucida Sans Unicode" pitchFamily="34" charset="0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E5E5FF"/>
        </a:buClr>
        <a:buSzPct val="100000"/>
        <a:buFont typeface="Garamond" pitchFamily="18" charset="0"/>
        <a:defRPr sz="4400">
          <a:solidFill>
            <a:srgbClr val="000000"/>
          </a:solidFill>
          <a:latin typeface="Times New Roman" charset="0"/>
          <a:cs typeface="Lucida Sans Unicode" pitchFamily="34" charset="0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E5E5FF"/>
        </a:buClr>
        <a:buSzPct val="100000"/>
        <a:buFont typeface="Garamond" pitchFamily="18" charset="0"/>
        <a:defRPr sz="4400">
          <a:solidFill>
            <a:srgbClr val="000000"/>
          </a:solidFill>
          <a:latin typeface="Times New Roman" charset="0"/>
          <a:cs typeface="Lucida Sans Unicode" pitchFamily="34" charset="0"/>
        </a:defRPr>
      </a:lvl9pPr>
    </p:titleStyle>
    <p:bodyStyle>
      <a:lvl1pPr marL="341313" indent="-341313" algn="l" defTabSz="449263" rtl="0" eaLnBrk="0" fontAlgn="base" hangingPunct="0">
        <a:spcBef>
          <a:spcPts val="800"/>
        </a:spcBef>
        <a:spcAft>
          <a:spcPct val="0"/>
        </a:spcAft>
        <a:buClr>
          <a:srgbClr val="FFCC00"/>
        </a:buClr>
        <a:buSzPct val="70000"/>
        <a:buFont typeface="Wingdings" pitchFamily="2" charset="2"/>
        <a:buChar char=""/>
        <a:defRPr sz="3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spcBef>
          <a:spcPts val="700"/>
        </a:spcBef>
        <a:spcAft>
          <a:spcPct val="0"/>
        </a:spcAft>
        <a:buClr>
          <a:srgbClr val="A886E0"/>
        </a:buClr>
        <a:buSzPct val="70000"/>
        <a:buFont typeface="Wingdings" pitchFamily="2" charset="2"/>
        <a:buChar char=""/>
        <a:defRPr sz="28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E5E5FF"/>
        </a:buClr>
        <a:buSzPct val="70000"/>
        <a:buFont typeface="Wingdings" pitchFamily="2" charset="2"/>
        <a:buChar char=""/>
        <a:defRPr sz="24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A886E0"/>
        </a:buClr>
        <a:buSzPct val="70000"/>
        <a:buFont typeface="Wingdings" pitchFamily="2" charset="2"/>
        <a:buChar char="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A886E0"/>
        </a:buClr>
        <a:buSzPct val="70000"/>
        <a:buFont typeface="Wingdings" pitchFamily="2" charset="2"/>
        <a:buChar char="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A886E0"/>
        </a:buClr>
        <a:buSzPct val="70000"/>
        <a:buFont typeface="Wingdings" pitchFamily="2" charset="2"/>
        <a:buChar char="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A886E0"/>
        </a:buClr>
        <a:buSzPct val="70000"/>
        <a:buFont typeface="Wingdings" pitchFamily="2" charset="2"/>
        <a:buChar char="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A886E0"/>
        </a:buClr>
        <a:buSzPct val="70000"/>
        <a:buFont typeface="Wingdings" pitchFamily="2" charset="2"/>
        <a:buChar char="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A886E0"/>
        </a:buClr>
        <a:buSzPct val="70000"/>
        <a:buFont typeface="Wingdings" pitchFamily="2" charset="2"/>
        <a:buChar char="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>
            <a:extLst>
              <a:ext uri="{FF2B5EF4-FFF2-40B4-BE49-F238E27FC236}">
                <a16:creationId xmlns:a16="http://schemas.microsoft.com/office/drawing/2014/main" id="{3FABE96D-1FA3-C34D-BF1F-5DAB80E6D43A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39238" cy="6848475"/>
            <a:chOff x="0" y="0"/>
            <a:chExt cx="5757" cy="4314"/>
          </a:xfrm>
        </p:grpSpPr>
        <p:grpSp>
          <p:nvGrpSpPr>
            <p:cNvPr id="2055" name="Group 2">
              <a:extLst>
                <a:ext uri="{FF2B5EF4-FFF2-40B4-BE49-F238E27FC236}">
                  <a16:creationId xmlns:a16="http://schemas.microsoft.com/office/drawing/2014/main" id="{DDB6DDAF-CDF9-B544-B384-D36D7028372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28" y="2230"/>
              <a:ext cx="4026" cy="2084"/>
              <a:chOff x="1728" y="2230"/>
              <a:chExt cx="4026" cy="2084"/>
            </a:xfrm>
          </p:grpSpPr>
          <p:sp>
            <p:nvSpPr>
              <p:cNvPr id="2051" name="Freeform 3">
                <a:extLst>
                  <a:ext uri="{FF2B5EF4-FFF2-40B4-BE49-F238E27FC236}">
                    <a16:creationId xmlns:a16="http://schemas.microsoft.com/office/drawing/2014/main" id="{9665A8FB-89DD-4DED-84EB-83DDABEC0B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12081" y="2328"/>
                  </a:cxn>
                  <a:cxn ang="0">
                    <a:pos x="11605" y="2134"/>
                  </a:cxn>
                  <a:cxn ang="0">
                    <a:pos x="10935" y="1870"/>
                  </a:cxn>
                  <a:cxn ang="0">
                    <a:pos x="9713" y="1512"/>
                  </a:cxn>
                  <a:cxn ang="0">
                    <a:pos x="8686" y="1221"/>
                  </a:cxn>
                  <a:cxn ang="0">
                    <a:pos x="7968" y="935"/>
                  </a:cxn>
                  <a:cxn ang="0">
                    <a:pos x="7465" y="670"/>
                  </a:cxn>
                  <a:cxn ang="0">
                    <a:pos x="7178" y="454"/>
                  </a:cxn>
                  <a:cxn ang="0">
                    <a:pos x="7011" y="264"/>
                  </a:cxn>
                  <a:cxn ang="0">
                    <a:pos x="6962" y="119"/>
                  </a:cxn>
                  <a:cxn ang="0">
                    <a:pos x="6989" y="0"/>
                  </a:cxn>
                  <a:cxn ang="0">
                    <a:pos x="6865" y="216"/>
                  </a:cxn>
                  <a:cxn ang="0">
                    <a:pos x="6914" y="432"/>
                  </a:cxn>
                  <a:cxn ang="0">
                    <a:pos x="7130" y="621"/>
                  </a:cxn>
                  <a:cxn ang="0">
                    <a:pos x="7443" y="815"/>
                  </a:cxn>
                  <a:cxn ang="0">
                    <a:pos x="7897" y="1005"/>
                  </a:cxn>
                  <a:cxn ang="0">
                    <a:pos x="8994" y="1367"/>
                  </a:cxn>
                  <a:cxn ang="0">
                    <a:pos x="10075" y="1680"/>
                  </a:cxn>
                  <a:cxn ang="0">
                    <a:pos x="10864" y="1918"/>
                  </a:cxn>
                  <a:cxn ang="0">
                    <a:pos x="11486" y="2134"/>
                  </a:cxn>
                  <a:cxn ang="0">
                    <a:pos x="11940" y="2328"/>
                  </a:cxn>
                  <a:cxn ang="0">
                    <a:pos x="12205" y="2469"/>
                  </a:cxn>
                  <a:cxn ang="0">
                    <a:pos x="12324" y="2615"/>
                  </a:cxn>
                  <a:cxn ang="0">
                    <a:pos x="12324" y="2830"/>
                  </a:cxn>
                  <a:cxn ang="0">
                    <a:pos x="12178" y="3046"/>
                  </a:cxn>
                  <a:cxn ang="0">
                    <a:pos x="11870" y="3240"/>
                  </a:cxn>
                  <a:cxn ang="0">
                    <a:pos x="11415" y="3430"/>
                  </a:cxn>
                  <a:cxn ang="0">
                    <a:pos x="10838" y="3624"/>
                  </a:cxn>
                  <a:cxn ang="0">
                    <a:pos x="10145" y="3814"/>
                  </a:cxn>
                  <a:cxn ang="0">
                    <a:pos x="8950" y="4100"/>
                  </a:cxn>
                  <a:cxn ang="0">
                    <a:pos x="7081" y="4559"/>
                  </a:cxn>
                  <a:cxn ang="0">
                    <a:pos x="5049" y="5132"/>
                  </a:cxn>
                  <a:cxn ang="0">
                    <a:pos x="2968" y="5856"/>
                  </a:cxn>
                  <a:cxn ang="0">
                    <a:pos x="956" y="6813"/>
                  </a:cxn>
                  <a:cxn ang="0">
                    <a:pos x="1556" y="7369"/>
                  </a:cxn>
                  <a:cxn ang="0">
                    <a:pos x="3325" y="6478"/>
                  </a:cxn>
                  <a:cxn ang="0">
                    <a:pos x="5049" y="5781"/>
                  </a:cxn>
                  <a:cxn ang="0">
                    <a:pos x="6697" y="5229"/>
                  </a:cxn>
                  <a:cxn ang="0">
                    <a:pos x="8206" y="4775"/>
                  </a:cxn>
                  <a:cxn ang="0">
                    <a:pos x="9545" y="4440"/>
                  </a:cxn>
                  <a:cxn ang="0">
                    <a:pos x="10696" y="4175"/>
                  </a:cxn>
                  <a:cxn ang="0">
                    <a:pos x="11579" y="3933"/>
                  </a:cxn>
                  <a:cxn ang="0">
                    <a:pos x="12178" y="3695"/>
                  </a:cxn>
                  <a:cxn ang="0">
                    <a:pos x="12465" y="3500"/>
                  </a:cxn>
                  <a:cxn ang="0">
                    <a:pos x="12633" y="3284"/>
                  </a:cxn>
                  <a:cxn ang="0">
                    <a:pos x="12708" y="3095"/>
                  </a:cxn>
                  <a:cxn ang="0">
                    <a:pos x="12584" y="2734"/>
                  </a:cxn>
                  <a:cxn ang="0">
                    <a:pos x="12346" y="2469"/>
                  </a:cxn>
                  <a:cxn ang="0">
                    <a:pos x="12227" y="2399"/>
                  </a:cxn>
                </a:cxnLst>
                <a:rect l="0" t="0" r="r" b="b"/>
                <a:pathLst>
                  <a:path w="12709" h="7370">
                    <a:moveTo>
                      <a:pt x="12227" y="2399"/>
                    </a:moveTo>
                    <a:lnTo>
                      <a:pt x="12081" y="2328"/>
                    </a:lnTo>
                    <a:lnTo>
                      <a:pt x="11870" y="2231"/>
                    </a:lnTo>
                    <a:lnTo>
                      <a:pt x="11605" y="2134"/>
                    </a:lnTo>
                    <a:lnTo>
                      <a:pt x="11292" y="2015"/>
                    </a:lnTo>
                    <a:lnTo>
                      <a:pt x="10935" y="1870"/>
                    </a:lnTo>
                    <a:lnTo>
                      <a:pt x="10529" y="1750"/>
                    </a:lnTo>
                    <a:lnTo>
                      <a:pt x="9713" y="1512"/>
                    </a:lnTo>
                    <a:lnTo>
                      <a:pt x="9162" y="1367"/>
                    </a:lnTo>
                    <a:lnTo>
                      <a:pt x="8686" y="1221"/>
                    </a:lnTo>
                    <a:lnTo>
                      <a:pt x="8281" y="1080"/>
                    </a:lnTo>
                    <a:lnTo>
                      <a:pt x="7968" y="935"/>
                    </a:lnTo>
                    <a:lnTo>
                      <a:pt x="7681" y="789"/>
                    </a:lnTo>
                    <a:lnTo>
                      <a:pt x="7465" y="670"/>
                    </a:lnTo>
                    <a:lnTo>
                      <a:pt x="7297" y="551"/>
                    </a:lnTo>
                    <a:lnTo>
                      <a:pt x="7178" y="454"/>
                    </a:lnTo>
                    <a:lnTo>
                      <a:pt x="7081" y="357"/>
                    </a:lnTo>
                    <a:lnTo>
                      <a:pt x="7011" y="264"/>
                    </a:lnTo>
                    <a:lnTo>
                      <a:pt x="6989" y="189"/>
                    </a:lnTo>
                    <a:lnTo>
                      <a:pt x="6962" y="119"/>
                    </a:lnTo>
                    <a:lnTo>
                      <a:pt x="6989" y="22"/>
                    </a:lnTo>
                    <a:lnTo>
                      <a:pt x="6989" y="0"/>
                    </a:lnTo>
                    <a:lnTo>
                      <a:pt x="6914" y="119"/>
                    </a:lnTo>
                    <a:lnTo>
                      <a:pt x="6865" y="216"/>
                    </a:lnTo>
                    <a:lnTo>
                      <a:pt x="6865" y="335"/>
                    </a:lnTo>
                    <a:lnTo>
                      <a:pt x="6914" y="432"/>
                    </a:lnTo>
                    <a:lnTo>
                      <a:pt x="7011" y="529"/>
                    </a:lnTo>
                    <a:lnTo>
                      <a:pt x="7130" y="621"/>
                    </a:lnTo>
                    <a:lnTo>
                      <a:pt x="7275" y="718"/>
                    </a:lnTo>
                    <a:lnTo>
                      <a:pt x="7443" y="815"/>
                    </a:lnTo>
                    <a:lnTo>
                      <a:pt x="7659" y="912"/>
                    </a:lnTo>
                    <a:lnTo>
                      <a:pt x="7897" y="1005"/>
                    </a:lnTo>
                    <a:lnTo>
                      <a:pt x="8400" y="1177"/>
                    </a:lnTo>
                    <a:lnTo>
                      <a:pt x="8994" y="1367"/>
                    </a:lnTo>
                    <a:lnTo>
                      <a:pt x="9620" y="1534"/>
                    </a:lnTo>
                    <a:lnTo>
                      <a:pt x="10075" y="1680"/>
                    </a:lnTo>
                    <a:lnTo>
                      <a:pt x="10502" y="1799"/>
                    </a:lnTo>
                    <a:lnTo>
                      <a:pt x="10864" y="1918"/>
                    </a:lnTo>
                    <a:lnTo>
                      <a:pt x="11199" y="2037"/>
                    </a:lnTo>
                    <a:lnTo>
                      <a:pt x="11486" y="2134"/>
                    </a:lnTo>
                    <a:lnTo>
                      <a:pt x="11724" y="2231"/>
                    </a:lnTo>
                    <a:lnTo>
                      <a:pt x="11940" y="2328"/>
                    </a:lnTo>
                    <a:lnTo>
                      <a:pt x="12081" y="2399"/>
                    </a:lnTo>
                    <a:lnTo>
                      <a:pt x="12205" y="2469"/>
                    </a:lnTo>
                    <a:lnTo>
                      <a:pt x="12275" y="2544"/>
                    </a:lnTo>
                    <a:lnTo>
                      <a:pt x="12324" y="2615"/>
                    </a:lnTo>
                    <a:lnTo>
                      <a:pt x="12346" y="2712"/>
                    </a:lnTo>
                    <a:lnTo>
                      <a:pt x="12324" y="2830"/>
                    </a:lnTo>
                    <a:lnTo>
                      <a:pt x="12275" y="2927"/>
                    </a:lnTo>
                    <a:lnTo>
                      <a:pt x="12178" y="3046"/>
                    </a:lnTo>
                    <a:lnTo>
                      <a:pt x="12037" y="3143"/>
                    </a:lnTo>
                    <a:lnTo>
                      <a:pt x="11870" y="3240"/>
                    </a:lnTo>
                    <a:lnTo>
                      <a:pt x="11653" y="3333"/>
                    </a:lnTo>
                    <a:lnTo>
                      <a:pt x="11415" y="3430"/>
                    </a:lnTo>
                    <a:lnTo>
                      <a:pt x="11151" y="3527"/>
                    </a:lnTo>
                    <a:lnTo>
                      <a:pt x="10838" y="3624"/>
                    </a:lnTo>
                    <a:lnTo>
                      <a:pt x="10502" y="3717"/>
                    </a:lnTo>
                    <a:lnTo>
                      <a:pt x="10145" y="3814"/>
                    </a:lnTo>
                    <a:lnTo>
                      <a:pt x="9762" y="3911"/>
                    </a:lnTo>
                    <a:lnTo>
                      <a:pt x="8950" y="4100"/>
                    </a:lnTo>
                    <a:lnTo>
                      <a:pt x="8038" y="4316"/>
                    </a:lnTo>
                    <a:lnTo>
                      <a:pt x="7081" y="4559"/>
                    </a:lnTo>
                    <a:lnTo>
                      <a:pt x="6076" y="4824"/>
                    </a:lnTo>
                    <a:lnTo>
                      <a:pt x="5049" y="5132"/>
                    </a:lnTo>
                    <a:lnTo>
                      <a:pt x="4022" y="5472"/>
                    </a:lnTo>
                    <a:lnTo>
                      <a:pt x="2968" y="5856"/>
                    </a:lnTo>
                    <a:lnTo>
                      <a:pt x="1940" y="6310"/>
                    </a:lnTo>
                    <a:lnTo>
                      <a:pt x="956" y="6813"/>
                    </a:lnTo>
                    <a:lnTo>
                      <a:pt x="0" y="7369"/>
                    </a:lnTo>
                    <a:lnTo>
                      <a:pt x="1556" y="7369"/>
                    </a:lnTo>
                    <a:lnTo>
                      <a:pt x="2443" y="6910"/>
                    </a:lnTo>
                    <a:lnTo>
                      <a:pt x="3325" y="6478"/>
                    </a:lnTo>
                    <a:lnTo>
                      <a:pt x="4211" y="6120"/>
                    </a:lnTo>
                    <a:lnTo>
                      <a:pt x="5049" y="5781"/>
                    </a:lnTo>
                    <a:lnTo>
                      <a:pt x="5886" y="5472"/>
                    </a:lnTo>
                    <a:lnTo>
                      <a:pt x="6697" y="5229"/>
                    </a:lnTo>
                    <a:lnTo>
                      <a:pt x="7465" y="4991"/>
                    </a:lnTo>
                    <a:lnTo>
                      <a:pt x="8206" y="4775"/>
                    </a:lnTo>
                    <a:lnTo>
                      <a:pt x="8902" y="4608"/>
                    </a:lnTo>
                    <a:lnTo>
                      <a:pt x="9545" y="4440"/>
                    </a:lnTo>
                    <a:lnTo>
                      <a:pt x="10145" y="4294"/>
                    </a:lnTo>
                    <a:lnTo>
                      <a:pt x="10696" y="4175"/>
                    </a:lnTo>
                    <a:lnTo>
                      <a:pt x="11173" y="4030"/>
                    </a:lnTo>
                    <a:lnTo>
                      <a:pt x="11579" y="3933"/>
                    </a:lnTo>
                    <a:lnTo>
                      <a:pt x="11914" y="3814"/>
                    </a:lnTo>
                    <a:lnTo>
                      <a:pt x="12178" y="3695"/>
                    </a:lnTo>
                    <a:lnTo>
                      <a:pt x="12346" y="3597"/>
                    </a:lnTo>
                    <a:lnTo>
                      <a:pt x="12465" y="3500"/>
                    </a:lnTo>
                    <a:lnTo>
                      <a:pt x="12562" y="3381"/>
                    </a:lnTo>
                    <a:lnTo>
                      <a:pt x="12633" y="3284"/>
                    </a:lnTo>
                    <a:lnTo>
                      <a:pt x="12681" y="3192"/>
                    </a:lnTo>
                    <a:lnTo>
                      <a:pt x="12708" y="3095"/>
                    </a:lnTo>
                    <a:lnTo>
                      <a:pt x="12681" y="2901"/>
                    </a:lnTo>
                    <a:lnTo>
                      <a:pt x="12584" y="2734"/>
                    </a:lnTo>
                    <a:lnTo>
                      <a:pt x="12491" y="2593"/>
                    </a:lnTo>
                    <a:lnTo>
                      <a:pt x="12346" y="2469"/>
                    </a:lnTo>
                    <a:lnTo>
                      <a:pt x="12227" y="2399"/>
                    </a:lnTo>
                    <a:lnTo>
                      <a:pt x="12227" y="2399"/>
                    </a:lnTo>
                    <a:lnTo>
                      <a:pt x="12227" y="2399"/>
                    </a:lnTo>
                  </a:path>
                </a:pathLst>
              </a:custGeom>
              <a:gradFill rotWithShape="0">
                <a:gsLst>
                  <a:gs pos="0">
                    <a:srgbClr val="002E8A"/>
                  </a:gs>
                  <a:gs pos="100000">
                    <a:srgbClr val="003399"/>
                  </a:gs>
                </a:gsLst>
                <a:lin ang="108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</a:endParaRPr>
              </a:p>
            </p:txBody>
          </p:sp>
          <p:sp>
            <p:nvSpPr>
              <p:cNvPr id="2052" name="Freeform 4">
                <a:extLst>
                  <a:ext uri="{FF2B5EF4-FFF2-40B4-BE49-F238E27FC236}">
                    <a16:creationId xmlns:a16="http://schemas.microsoft.com/office/drawing/2014/main" id="{1A234568-0E8A-4D03-A203-9A6ECAAE70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5552" y="2712"/>
                  </a:cxn>
                  <a:cxn ang="0">
                    <a:pos x="5503" y="2594"/>
                  </a:cxn>
                  <a:cxn ang="0">
                    <a:pos x="5454" y="2497"/>
                  </a:cxn>
                  <a:cxn ang="0">
                    <a:pos x="5362" y="2377"/>
                  </a:cxn>
                  <a:cxn ang="0">
                    <a:pos x="5238" y="2280"/>
                  </a:cxn>
                  <a:cxn ang="0">
                    <a:pos x="4952" y="2113"/>
                  </a:cxn>
                  <a:cxn ang="0">
                    <a:pos x="4595" y="1945"/>
                  </a:cxn>
                  <a:cxn ang="0">
                    <a:pos x="4162" y="1800"/>
                  </a:cxn>
                  <a:cxn ang="0">
                    <a:pos x="3708" y="1680"/>
                  </a:cxn>
                  <a:cxn ang="0">
                    <a:pos x="3205" y="1535"/>
                  </a:cxn>
                  <a:cxn ang="0">
                    <a:pos x="2703" y="1416"/>
                  </a:cxn>
                  <a:cxn ang="0">
                    <a:pos x="2200" y="1297"/>
                  </a:cxn>
                  <a:cxn ang="0">
                    <a:pos x="1724" y="1151"/>
                  </a:cxn>
                  <a:cxn ang="0">
                    <a:pos x="1270" y="1010"/>
                  </a:cxn>
                  <a:cxn ang="0">
                    <a:pos x="859" y="864"/>
                  </a:cxn>
                  <a:cxn ang="0">
                    <a:pos x="524" y="670"/>
                  </a:cxn>
                  <a:cxn ang="0">
                    <a:pos x="238" y="480"/>
                  </a:cxn>
                  <a:cxn ang="0">
                    <a:pos x="145" y="383"/>
                  </a:cxn>
                  <a:cxn ang="0">
                    <a:pos x="70" y="264"/>
                  </a:cxn>
                  <a:cxn ang="0">
                    <a:pos x="22" y="145"/>
                  </a:cxn>
                  <a:cxn ang="0">
                    <a:pos x="0" y="0"/>
                  </a:cxn>
                  <a:cxn ang="0">
                    <a:pos x="0" y="26"/>
                  </a:cxn>
                  <a:cxn ang="0">
                    <a:pos x="0" y="48"/>
                  </a:cxn>
                  <a:cxn ang="0">
                    <a:pos x="0" y="167"/>
                  </a:cxn>
                  <a:cxn ang="0">
                    <a:pos x="22" y="264"/>
                  </a:cxn>
                  <a:cxn ang="0">
                    <a:pos x="70" y="383"/>
                  </a:cxn>
                  <a:cxn ang="0">
                    <a:pos x="145" y="502"/>
                  </a:cxn>
                  <a:cxn ang="0">
                    <a:pos x="238" y="626"/>
                  </a:cxn>
                  <a:cxn ang="0">
                    <a:pos x="383" y="767"/>
                  </a:cxn>
                  <a:cxn ang="0">
                    <a:pos x="551" y="913"/>
                  </a:cxn>
                  <a:cxn ang="0">
                    <a:pos x="789" y="1058"/>
                  </a:cxn>
                  <a:cxn ang="0">
                    <a:pos x="1076" y="1226"/>
                  </a:cxn>
                  <a:cxn ang="0">
                    <a:pos x="1437" y="1367"/>
                  </a:cxn>
                  <a:cxn ang="0">
                    <a:pos x="1843" y="1535"/>
                  </a:cxn>
                  <a:cxn ang="0">
                    <a:pos x="2319" y="1680"/>
                  </a:cxn>
                  <a:cxn ang="0">
                    <a:pos x="2897" y="1826"/>
                  </a:cxn>
                  <a:cxn ang="0">
                    <a:pos x="3302" y="1919"/>
                  </a:cxn>
                  <a:cxn ang="0">
                    <a:pos x="3660" y="2042"/>
                  </a:cxn>
                  <a:cxn ang="0">
                    <a:pos x="3973" y="2161"/>
                  </a:cxn>
                  <a:cxn ang="0">
                    <a:pos x="4259" y="2258"/>
                  </a:cxn>
                  <a:cxn ang="0">
                    <a:pos x="4475" y="2377"/>
                  </a:cxn>
                  <a:cxn ang="0">
                    <a:pos x="4643" y="2497"/>
                  </a:cxn>
                  <a:cxn ang="0">
                    <a:pos x="4762" y="2616"/>
                  </a:cxn>
                  <a:cxn ang="0">
                    <a:pos x="4859" y="2734"/>
                  </a:cxn>
                  <a:cxn ang="0">
                    <a:pos x="4903" y="2857"/>
                  </a:cxn>
                  <a:cxn ang="0">
                    <a:pos x="4930" y="2976"/>
                  </a:cxn>
                  <a:cxn ang="0">
                    <a:pos x="4903" y="3074"/>
                  </a:cxn>
                  <a:cxn ang="0">
                    <a:pos x="4833" y="3193"/>
                  </a:cxn>
                  <a:cxn ang="0">
                    <a:pos x="4762" y="3290"/>
                  </a:cxn>
                  <a:cxn ang="0">
                    <a:pos x="4643" y="3382"/>
                  </a:cxn>
                  <a:cxn ang="0">
                    <a:pos x="4475" y="3479"/>
                  </a:cxn>
                  <a:cxn ang="0">
                    <a:pos x="4308" y="3576"/>
                  </a:cxn>
                  <a:cxn ang="0">
                    <a:pos x="4617" y="3479"/>
                  </a:cxn>
                  <a:cxn ang="0">
                    <a:pos x="4881" y="3382"/>
                  </a:cxn>
                  <a:cxn ang="0">
                    <a:pos x="5097" y="3290"/>
                  </a:cxn>
                  <a:cxn ang="0">
                    <a:pos x="5287" y="3193"/>
                  </a:cxn>
                  <a:cxn ang="0">
                    <a:pos x="5406" y="3096"/>
                  </a:cxn>
                  <a:cxn ang="0">
                    <a:pos x="5503" y="2976"/>
                  </a:cxn>
                  <a:cxn ang="0">
                    <a:pos x="5552" y="2857"/>
                  </a:cxn>
                  <a:cxn ang="0">
                    <a:pos x="5552" y="2712"/>
                  </a:cxn>
                  <a:cxn ang="0">
                    <a:pos x="5552" y="2712"/>
                  </a:cxn>
                  <a:cxn ang="0">
                    <a:pos x="5552" y="2712"/>
                  </a:cxn>
                </a:cxnLst>
                <a:rect l="0" t="0" r="r" b="b"/>
                <a:pathLst>
                  <a:path w="5553" h="3577">
                    <a:moveTo>
                      <a:pt x="5552" y="2712"/>
                    </a:moveTo>
                    <a:lnTo>
                      <a:pt x="5503" y="2594"/>
                    </a:lnTo>
                    <a:lnTo>
                      <a:pt x="5454" y="2497"/>
                    </a:lnTo>
                    <a:lnTo>
                      <a:pt x="5362" y="2377"/>
                    </a:lnTo>
                    <a:lnTo>
                      <a:pt x="5238" y="2280"/>
                    </a:lnTo>
                    <a:lnTo>
                      <a:pt x="4952" y="2113"/>
                    </a:lnTo>
                    <a:lnTo>
                      <a:pt x="4595" y="1945"/>
                    </a:lnTo>
                    <a:lnTo>
                      <a:pt x="4162" y="1800"/>
                    </a:lnTo>
                    <a:lnTo>
                      <a:pt x="3708" y="1680"/>
                    </a:lnTo>
                    <a:lnTo>
                      <a:pt x="3205" y="1535"/>
                    </a:lnTo>
                    <a:lnTo>
                      <a:pt x="2703" y="1416"/>
                    </a:lnTo>
                    <a:lnTo>
                      <a:pt x="2200" y="1297"/>
                    </a:lnTo>
                    <a:lnTo>
                      <a:pt x="1724" y="1151"/>
                    </a:lnTo>
                    <a:lnTo>
                      <a:pt x="1270" y="1010"/>
                    </a:lnTo>
                    <a:lnTo>
                      <a:pt x="859" y="864"/>
                    </a:lnTo>
                    <a:lnTo>
                      <a:pt x="524" y="670"/>
                    </a:lnTo>
                    <a:lnTo>
                      <a:pt x="238" y="480"/>
                    </a:lnTo>
                    <a:lnTo>
                      <a:pt x="145" y="383"/>
                    </a:lnTo>
                    <a:lnTo>
                      <a:pt x="70" y="264"/>
                    </a:lnTo>
                    <a:lnTo>
                      <a:pt x="22" y="145"/>
                    </a:lnTo>
                    <a:lnTo>
                      <a:pt x="0" y="0"/>
                    </a:lnTo>
                    <a:lnTo>
                      <a:pt x="0" y="26"/>
                    </a:lnTo>
                    <a:lnTo>
                      <a:pt x="0" y="48"/>
                    </a:lnTo>
                    <a:lnTo>
                      <a:pt x="0" y="167"/>
                    </a:lnTo>
                    <a:lnTo>
                      <a:pt x="22" y="264"/>
                    </a:lnTo>
                    <a:lnTo>
                      <a:pt x="70" y="383"/>
                    </a:lnTo>
                    <a:lnTo>
                      <a:pt x="145" y="502"/>
                    </a:lnTo>
                    <a:lnTo>
                      <a:pt x="238" y="626"/>
                    </a:lnTo>
                    <a:lnTo>
                      <a:pt x="383" y="767"/>
                    </a:lnTo>
                    <a:lnTo>
                      <a:pt x="551" y="913"/>
                    </a:lnTo>
                    <a:lnTo>
                      <a:pt x="789" y="1058"/>
                    </a:lnTo>
                    <a:lnTo>
                      <a:pt x="1076" y="1226"/>
                    </a:lnTo>
                    <a:lnTo>
                      <a:pt x="1437" y="1367"/>
                    </a:lnTo>
                    <a:lnTo>
                      <a:pt x="1843" y="1535"/>
                    </a:lnTo>
                    <a:lnTo>
                      <a:pt x="2319" y="1680"/>
                    </a:lnTo>
                    <a:lnTo>
                      <a:pt x="2897" y="1826"/>
                    </a:lnTo>
                    <a:lnTo>
                      <a:pt x="3302" y="1919"/>
                    </a:lnTo>
                    <a:lnTo>
                      <a:pt x="3660" y="2042"/>
                    </a:lnTo>
                    <a:lnTo>
                      <a:pt x="3973" y="2161"/>
                    </a:lnTo>
                    <a:lnTo>
                      <a:pt x="4259" y="2258"/>
                    </a:lnTo>
                    <a:lnTo>
                      <a:pt x="4475" y="2377"/>
                    </a:lnTo>
                    <a:lnTo>
                      <a:pt x="4643" y="2497"/>
                    </a:lnTo>
                    <a:lnTo>
                      <a:pt x="4762" y="2616"/>
                    </a:lnTo>
                    <a:lnTo>
                      <a:pt x="4859" y="2734"/>
                    </a:lnTo>
                    <a:lnTo>
                      <a:pt x="4903" y="2857"/>
                    </a:lnTo>
                    <a:lnTo>
                      <a:pt x="4930" y="2976"/>
                    </a:lnTo>
                    <a:lnTo>
                      <a:pt x="4903" y="3074"/>
                    </a:lnTo>
                    <a:lnTo>
                      <a:pt x="4833" y="3193"/>
                    </a:lnTo>
                    <a:lnTo>
                      <a:pt x="4762" y="3290"/>
                    </a:lnTo>
                    <a:lnTo>
                      <a:pt x="4643" y="3382"/>
                    </a:lnTo>
                    <a:lnTo>
                      <a:pt x="4475" y="3479"/>
                    </a:lnTo>
                    <a:lnTo>
                      <a:pt x="4308" y="3576"/>
                    </a:lnTo>
                    <a:lnTo>
                      <a:pt x="4617" y="3479"/>
                    </a:lnTo>
                    <a:lnTo>
                      <a:pt x="4881" y="3382"/>
                    </a:lnTo>
                    <a:lnTo>
                      <a:pt x="5097" y="3290"/>
                    </a:lnTo>
                    <a:lnTo>
                      <a:pt x="5287" y="3193"/>
                    </a:lnTo>
                    <a:lnTo>
                      <a:pt x="5406" y="3096"/>
                    </a:lnTo>
                    <a:lnTo>
                      <a:pt x="5503" y="2976"/>
                    </a:lnTo>
                    <a:lnTo>
                      <a:pt x="5552" y="2857"/>
                    </a:lnTo>
                    <a:lnTo>
                      <a:pt x="5552" y="2712"/>
                    </a:lnTo>
                    <a:lnTo>
                      <a:pt x="5552" y="2712"/>
                    </a:lnTo>
                    <a:lnTo>
                      <a:pt x="5552" y="2712"/>
                    </a:lnTo>
                  </a:path>
                </a:pathLst>
              </a:custGeom>
              <a:gradFill rotWithShape="0">
                <a:gsLst>
                  <a:gs pos="0">
                    <a:srgbClr val="002E8A"/>
                  </a:gs>
                  <a:gs pos="100000">
                    <a:srgbClr val="003399"/>
                  </a:gs>
                </a:gsLst>
                <a:lin ang="135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</a:endParaRPr>
              </a:p>
            </p:txBody>
          </p:sp>
          <p:sp>
            <p:nvSpPr>
              <p:cNvPr id="2053" name="Freeform 5">
                <a:extLst>
                  <a:ext uri="{FF2B5EF4-FFF2-40B4-BE49-F238E27FC236}">
                    <a16:creationId xmlns:a16="http://schemas.microsoft.com/office/drawing/2014/main" id="{F1DC1A1D-F511-44ED-B67E-008C09DC8C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405" y="4225"/>
                  </a:cxn>
                  <a:cxn ang="0">
                    <a:pos x="0" y="4274"/>
                  </a:cxn>
                  <a:cxn ang="0">
                    <a:pos x="1724" y="4274"/>
                  </a:cxn>
                  <a:cxn ang="0">
                    <a:pos x="1913" y="4176"/>
                  </a:cxn>
                  <a:cxn ang="0">
                    <a:pos x="2130" y="4031"/>
                  </a:cxn>
                  <a:cxn ang="0">
                    <a:pos x="2443" y="3863"/>
                  </a:cxn>
                  <a:cxn ang="0">
                    <a:pos x="2800" y="3696"/>
                  </a:cxn>
                  <a:cxn ang="0">
                    <a:pos x="3206" y="3502"/>
                  </a:cxn>
                  <a:cxn ang="0">
                    <a:pos x="3686" y="3285"/>
                  </a:cxn>
                  <a:cxn ang="0">
                    <a:pos x="4236" y="3069"/>
                  </a:cxn>
                  <a:cxn ang="0">
                    <a:pos x="4858" y="2831"/>
                  </a:cxn>
                  <a:cxn ang="0">
                    <a:pos x="5551" y="2567"/>
                  </a:cxn>
                  <a:cxn ang="0">
                    <a:pos x="6318" y="2302"/>
                  </a:cxn>
                  <a:cxn ang="0">
                    <a:pos x="7156" y="2037"/>
                  </a:cxn>
                  <a:cxn ang="0">
                    <a:pos x="8064" y="1777"/>
                  </a:cxn>
                  <a:cxn ang="0">
                    <a:pos x="9070" y="1512"/>
                  </a:cxn>
                  <a:cxn ang="0">
                    <a:pos x="10146" y="1248"/>
                  </a:cxn>
                  <a:cxn ang="0">
                    <a:pos x="11319" y="983"/>
                  </a:cxn>
                  <a:cxn ang="0">
                    <a:pos x="12562" y="718"/>
                  </a:cxn>
                  <a:cxn ang="0">
                    <a:pos x="12562" y="0"/>
                  </a:cxn>
                  <a:cxn ang="0">
                    <a:pos x="12421" y="70"/>
                  </a:cxn>
                  <a:cxn ang="0">
                    <a:pos x="12227" y="145"/>
                  </a:cxn>
                  <a:cxn ang="0">
                    <a:pos x="11989" y="238"/>
                  </a:cxn>
                  <a:cxn ang="0">
                    <a:pos x="11676" y="335"/>
                  </a:cxn>
                  <a:cxn ang="0">
                    <a:pos x="11341" y="432"/>
                  </a:cxn>
                  <a:cxn ang="0">
                    <a:pos x="10984" y="529"/>
                  </a:cxn>
                  <a:cxn ang="0">
                    <a:pos x="10578" y="648"/>
                  </a:cxn>
                  <a:cxn ang="0">
                    <a:pos x="10146" y="745"/>
                  </a:cxn>
                  <a:cxn ang="0">
                    <a:pos x="9237" y="983"/>
                  </a:cxn>
                  <a:cxn ang="0">
                    <a:pos x="8329" y="1221"/>
                  </a:cxn>
                  <a:cxn ang="0">
                    <a:pos x="7443" y="1437"/>
                  </a:cxn>
                  <a:cxn ang="0">
                    <a:pos x="7010" y="1561"/>
                  </a:cxn>
                  <a:cxn ang="0">
                    <a:pos x="6627" y="1680"/>
                  </a:cxn>
                  <a:cxn ang="0">
                    <a:pos x="4880" y="2231"/>
                  </a:cxn>
                  <a:cxn ang="0">
                    <a:pos x="4020" y="2544"/>
                  </a:cxn>
                  <a:cxn ang="0">
                    <a:pos x="3206" y="2853"/>
                  </a:cxn>
                  <a:cxn ang="0">
                    <a:pos x="2416" y="3166"/>
                  </a:cxn>
                  <a:cxn ang="0">
                    <a:pos x="1675" y="3502"/>
                  </a:cxn>
                  <a:cxn ang="0">
                    <a:pos x="1005" y="3863"/>
                  </a:cxn>
                  <a:cxn ang="0">
                    <a:pos x="405" y="4225"/>
                  </a:cxn>
                  <a:cxn ang="0">
                    <a:pos x="405" y="4225"/>
                  </a:cxn>
                  <a:cxn ang="0">
                    <a:pos x="405" y="4225"/>
                  </a:cxn>
                </a:cxnLst>
                <a:rect l="0" t="0" r="r" b="b"/>
                <a:pathLst>
                  <a:path w="12563" h="4275">
                    <a:moveTo>
                      <a:pt x="405" y="4225"/>
                    </a:moveTo>
                    <a:lnTo>
                      <a:pt x="0" y="4274"/>
                    </a:lnTo>
                    <a:lnTo>
                      <a:pt x="1724" y="4274"/>
                    </a:lnTo>
                    <a:lnTo>
                      <a:pt x="1913" y="4176"/>
                    </a:lnTo>
                    <a:lnTo>
                      <a:pt x="2130" y="4031"/>
                    </a:lnTo>
                    <a:lnTo>
                      <a:pt x="2443" y="3863"/>
                    </a:lnTo>
                    <a:lnTo>
                      <a:pt x="2800" y="3696"/>
                    </a:lnTo>
                    <a:lnTo>
                      <a:pt x="3206" y="3502"/>
                    </a:lnTo>
                    <a:lnTo>
                      <a:pt x="3686" y="3285"/>
                    </a:lnTo>
                    <a:lnTo>
                      <a:pt x="4236" y="3069"/>
                    </a:lnTo>
                    <a:lnTo>
                      <a:pt x="4858" y="2831"/>
                    </a:lnTo>
                    <a:lnTo>
                      <a:pt x="5551" y="2567"/>
                    </a:lnTo>
                    <a:lnTo>
                      <a:pt x="6318" y="2302"/>
                    </a:lnTo>
                    <a:lnTo>
                      <a:pt x="7156" y="2037"/>
                    </a:lnTo>
                    <a:lnTo>
                      <a:pt x="8064" y="1777"/>
                    </a:lnTo>
                    <a:lnTo>
                      <a:pt x="9070" y="1512"/>
                    </a:lnTo>
                    <a:lnTo>
                      <a:pt x="10146" y="1248"/>
                    </a:lnTo>
                    <a:lnTo>
                      <a:pt x="11319" y="983"/>
                    </a:lnTo>
                    <a:lnTo>
                      <a:pt x="12562" y="718"/>
                    </a:lnTo>
                    <a:lnTo>
                      <a:pt x="12562" y="0"/>
                    </a:lnTo>
                    <a:lnTo>
                      <a:pt x="12421" y="70"/>
                    </a:lnTo>
                    <a:lnTo>
                      <a:pt x="12227" y="145"/>
                    </a:lnTo>
                    <a:lnTo>
                      <a:pt x="11989" y="238"/>
                    </a:lnTo>
                    <a:lnTo>
                      <a:pt x="11676" y="335"/>
                    </a:lnTo>
                    <a:lnTo>
                      <a:pt x="11341" y="432"/>
                    </a:lnTo>
                    <a:lnTo>
                      <a:pt x="10984" y="529"/>
                    </a:lnTo>
                    <a:lnTo>
                      <a:pt x="10578" y="648"/>
                    </a:lnTo>
                    <a:lnTo>
                      <a:pt x="10146" y="745"/>
                    </a:lnTo>
                    <a:lnTo>
                      <a:pt x="9237" y="983"/>
                    </a:lnTo>
                    <a:lnTo>
                      <a:pt x="8329" y="1221"/>
                    </a:lnTo>
                    <a:lnTo>
                      <a:pt x="7443" y="1437"/>
                    </a:lnTo>
                    <a:lnTo>
                      <a:pt x="7010" y="1561"/>
                    </a:lnTo>
                    <a:lnTo>
                      <a:pt x="6627" y="1680"/>
                    </a:lnTo>
                    <a:lnTo>
                      <a:pt x="4880" y="2231"/>
                    </a:lnTo>
                    <a:lnTo>
                      <a:pt x="4020" y="2544"/>
                    </a:lnTo>
                    <a:lnTo>
                      <a:pt x="3206" y="2853"/>
                    </a:lnTo>
                    <a:lnTo>
                      <a:pt x="2416" y="3166"/>
                    </a:lnTo>
                    <a:lnTo>
                      <a:pt x="1675" y="3502"/>
                    </a:lnTo>
                    <a:lnTo>
                      <a:pt x="1005" y="3863"/>
                    </a:lnTo>
                    <a:lnTo>
                      <a:pt x="405" y="4225"/>
                    </a:lnTo>
                    <a:lnTo>
                      <a:pt x="405" y="4225"/>
                    </a:lnTo>
                    <a:lnTo>
                      <a:pt x="405" y="4225"/>
                    </a:lnTo>
                  </a:path>
                </a:pathLst>
              </a:custGeom>
              <a:gradFill rotWithShape="0">
                <a:gsLst>
                  <a:gs pos="0">
                    <a:srgbClr val="00297C"/>
                  </a:gs>
                  <a:gs pos="100000">
                    <a:srgbClr val="003399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</a:endParaRPr>
              </a:p>
            </p:txBody>
          </p:sp>
          <p:sp>
            <p:nvSpPr>
              <p:cNvPr id="2054" name="Freeform 6">
                <a:extLst>
                  <a:ext uri="{FF2B5EF4-FFF2-40B4-BE49-F238E27FC236}">
                    <a16:creationId xmlns:a16="http://schemas.microsoft.com/office/drawing/2014/main" id="{455A50BE-DF6A-467B-85D7-D398615B01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6317" y="2090"/>
                  </a:cxn>
                  <a:cxn ang="0">
                    <a:pos x="6436" y="2328"/>
                  </a:cxn>
                  <a:cxn ang="0">
                    <a:pos x="6793" y="2615"/>
                  </a:cxn>
                  <a:cxn ang="0">
                    <a:pos x="7561" y="2954"/>
                  </a:cxn>
                  <a:cxn ang="0">
                    <a:pos x="8496" y="3241"/>
                  </a:cxn>
                  <a:cxn ang="0">
                    <a:pos x="9501" y="3479"/>
                  </a:cxn>
                  <a:cxn ang="0">
                    <a:pos x="10458" y="3744"/>
                  </a:cxn>
                  <a:cxn ang="0">
                    <a:pos x="11248" y="4057"/>
                  </a:cxn>
                  <a:cxn ang="0">
                    <a:pos x="11631" y="4321"/>
                  </a:cxn>
                  <a:cxn ang="0">
                    <a:pos x="11799" y="4537"/>
                  </a:cxn>
                  <a:cxn ang="0">
                    <a:pos x="11821" y="4775"/>
                  </a:cxn>
                  <a:cxn ang="0">
                    <a:pos x="11750" y="4969"/>
                  </a:cxn>
                  <a:cxn ang="0">
                    <a:pos x="11534" y="5158"/>
                  </a:cxn>
                  <a:cxn ang="0">
                    <a:pos x="11221" y="5326"/>
                  </a:cxn>
                  <a:cxn ang="0">
                    <a:pos x="10793" y="5471"/>
                  </a:cxn>
                  <a:cxn ang="0">
                    <a:pos x="10264" y="5617"/>
                  </a:cxn>
                  <a:cxn ang="0">
                    <a:pos x="9285" y="5855"/>
                  </a:cxn>
                  <a:cxn ang="0">
                    <a:pos x="7680" y="6265"/>
                  </a:cxn>
                  <a:cxn ang="0">
                    <a:pos x="5766" y="6790"/>
                  </a:cxn>
                  <a:cxn ang="0">
                    <a:pos x="3615" y="7535"/>
                  </a:cxn>
                  <a:cxn ang="0">
                    <a:pos x="1242" y="8567"/>
                  </a:cxn>
                  <a:cxn ang="0">
                    <a:pos x="669" y="9194"/>
                  </a:cxn>
                  <a:cxn ang="0">
                    <a:pos x="1701" y="8783"/>
                  </a:cxn>
                  <a:cxn ang="0">
                    <a:pos x="3086" y="8087"/>
                  </a:cxn>
                  <a:cxn ang="0">
                    <a:pos x="4690" y="7465"/>
                  </a:cxn>
                  <a:cxn ang="0">
                    <a:pos x="7323" y="6600"/>
                  </a:cxn>
                  <a:cxn ang="0">
                    <a:pos x="8134" y="6358"/>
                  </a:cxn>
                  <a:cxn ang="0">
                    <a:pos x="9929" y="5904"/>
                  </a:cxn>
                  <a:cxn ang="0">
                    <a:pos x="11248" y="5568"/>
                  </a:cxn>
                  <a:cxn ang="0">
                    <a:pos x="12037" y="5352"/>
                  </a:cxn>
                  <a:cxn ang="0">
                    <a:pos x="12681" y="5158"/>
                  </a:cxn>
                  <a:cxn ang="0">
                    <a:pos x="13113" y="4991"/>
                  </a:cxn>
                  <a:cxn ang="0">
                    <a:pos x="13259" y="3841"/>
                  </a:cxn>
                  <a:cxn ang="0">
                    <a:pos x="12610" y="3722"/>
                  </a:cxn>
                  <a:cxn ang="0">
                    <a:pos x="11772" y="3554"/>
                  </a:cxn>
                  <a:cxn ang="0">
                    <a:pos x="10837" y="3338"/>
                  </a:cxn>
                  <a:cxn ang="0">
                    <a:pos x="9426" y="2954"/>
                  </a:cxn>
                  <a:cxn ang="0">
                    <a:pos x="8637" y="2663"/>
                  </a:cxn>
                  <a:cxn ang="0">
                    <a:pos x="8041" y="2354"/>
                  </a:cxn>
                  <a:cxn ang="0">
                    <a:pos x="7799" y="2090"/>
                  </a:cxn>
                  <a:cxn ang="0">
                    <a:pos x="7728" y="1922"/>
                  </a:cxn>
                  <a:cxn ang="0">
                    <a:pos x="7847" y="1680"/>
                  </a:cxn>
                  <a:cxn ang="0">
                    <a:pos x="8209" y="1393"/>
                  </a:cxn>
                  <a:cxn ang="0">
                    <a:pos x="8756" y="1177"/>
                  </a:cxn>
                  <a:cxn ang="0">
                    <a:pos x="9475" y="1009"/>
                  </a:cxn>
                  <a:cxn ang="0">
                    <a:pos x="10718" y="793"/>
                  </a:cxn>
                  <a:cxn ang="0">
                    <a:pos x="12465" y="551"/>
                  </a:cxn>
                  <a:cxn ang="0">
                    <a:pos x="13259" y="383"/>
                  </a:cxn>
                  <a:cxn ang="0">
                    <a:pos x="12826" y="97"/>
                  </a:cxn>
                  <a:cxn ang="0">
                    <a:pos x="11799" y="291"/>
                  </a:cxn>
                  <a:cxn ang="0">
                    <a:pos x="10074" y="529"/>
                  </a:cxn>
                  <a:cxn ang="0">
                    <a:pos x="8950" y="696"/>
                  </a:cxn>
                  <a:cxn ang="0">
                    <a:pos x="7896" y="890"/>
                  </a:cxn>
                  <a:cxn ang="0">
                    <a:pos x="7058" y="1151"/>
                  </a:cxn>
                  <a:cxn ang="0">
                    <a:pos x="6485" y="1490"/>
                  </a:cxn>
                  <a:cxn ang="0">
                    <a:pos x="6339" y="1706"/>
                  </a:cxn>
                  <a:cxn ang="0">
                    <a:pos x="6291" y="1944"/>
                  </a:cxn>
                  <a:cxn ang="0">
                    <a:pos x="6291" y="1944"/>
                  </a:cxn>
                </a:cxnLst>
                <a:rect l="0" t="0" r="r" b="b"/>
                <a:pathLst>
                  <a:path w="13260" h="9195">
                    <a:moveTo>
                      <a:pt x="6291" y="1944"/>
                    </a:moveTo>
                    <a:lnTo>
                      <a:pt x="6317" y="2090"/>
                    </a:lnTo>
                    <a:lnTo>
                      <a:pt x="6366" y="2209"/>
                    </a:lnTo>
                    <a:lnTo>
                      <a:pt x="6436" y="2328"/>
                    </a:lnTo>
                    <a:lnTo>
                      <a:pt x="6533" y="2425"/>
                    </a:lnTo>
                    <a:lnTo>
                      <a:pt x="6793" y="2615"/>
                    </a:lnTo>
                    <a:lnTo>
                      <a:pt x="7155" y="2809"/>
                    </a:lnTo>
                    <a:lnTo>
                      <a:pt x="7561" y="2954"/>
                    </a:lnTo>
                    <a:lnTo>
                      <a:pt x="8015" y="3095"/>
                    </a:lnTo>
                    <a:lnTo>
                      <a:pt x="8496" y="3241"/>
                    </a:lnTo>
                    <a:lnTo>
                      <a:pt x="8998" y="3360"/>
                    </a:lnTo>
                    <a:lnTo>
                      <a:pt x="9501" y="3479"/>
                    </a:lnTo>
                    <a:lnTo>
                      <a:pt x="10004" y="3625"/>
                    </a:lnTo>
                    <a:lnTo>
                      <a:pt x="10458" y="3744"/>
                    </a:lnTo>
                    <a:lnTo>
                      <a:pt x="10864" y="3889"/>
                    </a:lnTo>
                    <a:lnTo>
                      <a:pt x="11248" y="4057"/>
                    </a:lnTo>
                    <a:lnTo>
                      <a:pt x="11534" y="4224"/>
                    </a:lnTo>
                    <a:lnTo>
                      <a:pt x="11631" y="4321"/>
                    </a:lnTo>
                    <a:lnTo>
                      <a:pt x="11724" y="4440"/>
                    </a:lnTo>
                    <a:lnTo>
                      <a:pt x="11799" y="4537"/>
                    </a:lnTo>
                    <a:lnTo>
                      <a:pt x="11821" y="4656"/>
                    </a:lnTo>
                    <a:lnTo>
                      <a:pt x="11821" y="4775"/>
                    </a:lnTo>
                    <a:lnTo>
                      <a:pt x="11799" y="4872"/>
                    </a:lnTo>
                    <a:lnTo>
                      <a:pt x="11750" y="4969"/>
                    </a:lnTo>
                    <a:lnTo>
                      <a:pt x="11653" y="5066"/>
                    </a:lnTo>
                    <a:lnTo>
                      <a:pt x="11534" y="5158"/>
                    </a:lnTo>
                    <a:lnTo>
                      <a:pt x="11389" y="5233"/>
                    </a:lnTo>
                    <a:lnTo>
                      <a:pt x="11221" y="5326"/>
                    </a:lnTo>
                    <a:lnTo>
                      <a:pt x="11031" y="5401"/>
                    </a:lnTo>
                    <a:lnTo>
                      <a:pt x="10793" y="5471"/>
                    </a:lnTo>
                    <a:lnTo>
                      <a:pt x="10529" y="5542"/>
                    </a:lnTo>
                    <a:lnTo>
                      <a:pt x="10264" y="5617"/>
                    </a:lnTo>
                    <a:lnTo>
                      <a:pt x="9955" y="5687"/>
                    </a:lnTo>
                    <a:lnTo>
                      <a:pt x="9285" y="5855"/>
                    </a:lnTo>
                    <a:lnTo>
                      <a:pt x="8518" y="6049"/>
                    </a:lnTo>
                    <a:lnTo>
                      <a:pt x="7680" y="6265"/>
                    </a:lnTo>
                    <a:lnTo>
                      <a:pt x="6749" y="6503"/>
                    </a:lnTo>
                    <a:lnTo>
                      <a:pt x="5766" y="6790"/>
                    </a:lnTo>
                    <a:lnTo>
                      <a:pt x="4712" y="7130"/>
                    </a:lnTo>
                    <a:lnTo>
                      <a:pt x="3615" y="7535"/>
                    </a:lnTo>
                    <a:lnTo>
                      <a:pt x="2442" y="8016"/>
                    </a:lnTo>
                    <a:lnTo>
                      <a:pt x="1242" y="8567"/>
                    </a:lnTo>
                    <a:lnTo>
                      <a:pt x="0" y="9194"/>
                    </a:lnTo>
                    <a:lnTo>
                      <a:pt x="669" y="9194"/>
                    </a:lnTo>
                    <a:lnTo>
                      <a:pt x="1075" y="9145"/>
                    </a:lnTo>
                    <a:lnTo>
                      <a:pt x="1701" y="8783"/>
                    </a:lnTo>
                    <a:lnTo>
                      <a:pt x="2367" y="8422"/>
                    </a:lnTo>
                    <a:lnTo>
                      <a:pt x="3086" y="8087"/>
                    </a:lnTo>
                    <a:lnTo>
                      <a:pt x="3875" y="7773"/>
                    </a:lnTo>
                    <a:lnTo>
                      <a:pt x="4690" y="7465"/>
                    </a:lnTo>
                    <a:lnTo>
                      <a:pt x="5550" y="7152"/>
                    </a:lnTo>
                    <a:lnTo>
                      <a:pt x="7323" y="6600"/>
                    </a:lnTo>
                    <a:lnTo>
                      <a:pt x="7706" y="6481"/>
                    </a:lnTo>
                    <a:lnTo>
                      <a:pt x="8134" y="6358"/>
                    </a:lnTo>
                    <a:lnTo>
                      <a:pt x="9020" y="6142"/>
                    </a:lnTo>
                    <a:lnTo>
                      <a:pt x="9929" y="5904"/>
                    </a:lnTo>
                    <a:lnTo>
                      <a:pt x="10837" y="5665"/>
                    </a:lnTo>
                    <a:lnTo>
                      <a:pt x="11248" y="5568"/>
                    </a:lnTo>
                    <a:lnTo>
                      <a:pt x="11653" y="5449"/>
                    </a:lnTo>
                    <a:lnTo>
                      <a:pt x="12037" y="5352"/>
                    </a:lnTo>
                    <a:lnTo>
                      <a:pt x="12372" y="5255"/>
                    </a:lnTo>
                    <a:lnTo>
                      <a:pt x="12681" y="5158"/>
                    </a:lnTo>
                    <a:lnTo>
                      <a:pt x="12923" y="5066"/>
                    </a:lnTo>
                    <a:lnTo>
                      <a:pt x="13113" y="4991"/>
                    </a:lnTo>
                    <a:lnTo>
                      <a:pt x="13259" y="4920"/>
                    </a:lnTo>
                    <a:lnTo>
                      <a:pt x="13259" y="3841"/>
                    </a:lnTo>
                    <a:lnTo>
                      <a:pt x="12967" y="3792"/>
                    </a:lnTo>
                    <a:lnTo>
                      <a:pt x="12610" y="3722"/>
                    </a:lnTo>
                    <a:lnTo>
                      <a:pt x="12227" y="3647"/>
                    </a:lnTo>
                    <a:lnTo>
                      <a:pt x="11772" y="3554"/>
                    </a:lnTo>
                    <a:lnTo>
                      <a:pt x="11318" y="3457"/>
                    </a:lnTo>
                    <a:lnTo>
                      <a:pt x="10837" y="3338"/>
                    </a:lnTo>
                    <a:lnTo>
                      <a:pt x="9880" y="3095"/>
                    </a:lnTo>
                    <a:lnTo>
                      <a:pt x="9426" y="2954"/>
                    </a:lnTo>
                    <a:lnTo>
                      <a:pt x="9020" y="2809"/>
                    </a:lnTo>
                    <a:lnTo>
                      <a:pt x="8637" y="2663"/>
                    </a:lnTo>
                    <a:lnTo>
                      <a:pt x="8302" y="2496"/>
                    </a:lnTo>
                    <a:lnTo>
                      <a:pt x="8041" y="2354"/>
                    </a:lnTo>
                    <a:lnTo>
                      <a:pt x="7847" y="2182"/>
                    </a:lnTo>
                    <a:lnTo>
                      <a:pt x="7799" y="2090"/>
                    </a:lnTo>
                    <a:lnTo>
                      <a:pt x="7750" y="2015"/>
                    </a:lnTo>
                    <a:lnTo>
                      <a:pt x="7728" y="1922"/>
                    </a:lnTo>
                    <a:lnTo>
                      <a:pt x="7750" y="1847"/>
                    </a:lnTo>
                    <a:lnTo>
                      <a:pt x="7847" y="1680"/>
                    </a:lnTo>
                    <a:lnTo>
                      <a:pt x="7993" y="1512"/>
                    </a:lnTo>
                    <a:lnTo>
                      <a:pt x="8209" y="1393"/>
                    </a:lnTo>
                    <a:lnTo>
                      <a:pt x="8469" y="1274"/>
                    </a:lnTo>
                    <a:lnTo>
                      <a:pt x="8756" y="1177"/>
                    </a:lnTo>
                    <a:lnTo>
                      <a:pt x="9091" y="1080"/>
                    </a:lnTo>
                    <a:lnTo>
                      <a:pt x="9475" y="1009"/>
                    </a:lnTo>
                    <a:lnTo>
                      <a:pt x="9858" y="939"/>
                    </a:lnTo>
                    <a:lnTo>
                      <a:pt x="10718" y="793"/>
                    </a:lnTo>
                    <a:lnTo>
                      <a:pt x="11583" y="696"/>
                    </a:lnTo>
                    <a:lnTo>
                      <a:pt x="12465" y="551"/>
                    </a:lnTo>
                    <a:lnTo>
                      <a:pt x="12875" y="480"/>
                    </a:lnTo>
                    <a:lnTo>
                      <a:pt x="13259" y="383"/>
                    </a:lnTo>
                    <a:lnTo>
                      <a:pt x="13259" y="0"/>
                    </a:lnTo>
                    <a:lnTo>
                      <a:pt x="12826" y="97"/>
                    </a:lnTo>
                    <a:lnTo>
                      <a:pt x="12324" y="194"/>
                    </a:lnTo>
                    <a:lnTo>
                      <a:pt x="11799" y="291"/>
                    </a:lnTo>
                    <a:lnTo>
                      <a:pt x="11248" y="361"/>
                    </a:lnTo>
                    <a:lnTo>
                      <a:pt x="10074" y="529"/>
                    </a:lnTo>
                    <a:lnTo>
                      <a:pt x="9501" y="599"/>
                    </a:lnTo>
                    <a:lnTo>
                      <a:pt x="8950" y="696"/>
                    </a:lnTo>
                    <a:lnTo>
                      <a:pt x="8399" y="767"/>
                    </a:lnTo>
                    <a:lnTo>
                      <a:pt x="7896" y="890"/>
                    </a:lnTo>
                    <a:lnTo>
                      <a:pt x="7442" y="1009"/>
                    </a:lnTo>
                    <a:lnTo>
                      <a:pt x="7058" y="1151"/>
                    </a:lnTo>
                    <a:lnTo>
                      <a:pt x="6723" y="1323"/>
                    </a:lnTo>
                    <a:lnTo>
                      <a:pt x="6485" y="1490"/>
                    </a:lnTo>
                    <a:lnTo>
                      <a:pt x="6414" y="1583"/>
                    </a:lnTo>
                    <a:lnTo>
                      <a:pt x="6339" y="1706"/>
                    </a:lnTo>
                    <a:lnTo>
                      <a:pt x="6291" y="1825"/>
                    </a:lnTo>
                    <a:lnTo>
                      <a:pt x="6291" y="1944"/>
                    </a:lnTo>
                    <a:lnTo>
                      <a:pt x="6291" y="1944"/>
                    </a:lnTo>
                    <a:lnTo>
                      <a:pt x="6291" y="1944"/>
                    </a:lnTo>
                  </a:path>
                </a:pathLst>
              </a:custGeom>
              <a:solidFill>
                <a:srgbClr val="003399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</a:endParaRPr>
              </a:p>
            </p:txBody>
          </p:sp>
          <p:sp>
            <p:nvSpPr>
              <p:cNvPr id="2" name="Freeform 7">
                <a:extLst>
                  <a:ext uri="{FF2B5EF4-FFF2-40B4-BE49-F238E27FC236}">
                    <a16:creationId xmlns:a16="http://schemas.microsoft.com/office/drawing/2014/main" id="{123F9DE3-8D3F-4DBB-BD5C-9CE375565A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1464"/>
                  </a:cxn>
                  <a:cxn ang="0">
                    <a:pos x="0" y="1588"/>
                  </a:cxn>
                  <a:cxn ang="0">
                    <a:pos x="22" y="1707"/>
                  </a:cxn>
                  <a:cxn ang="0">
                    <a:pos x="119" y="1826"/>
                  </a:cxn>
                  <a:cxn ang="0">
                    <a:pos x="238" y="1923"/>
                  </a:cxn>
                  <a:cxn ang="0">
                    <a:pos x="405" y="2042"/>
                  </a:cxn>
                  <a:cxn ang="0">
                    <a:pos x="621" y="2161"/>
                  </a:cxn>
                  <a:cxn ang="0">
                    <a:pos x="860" y="2258"/>
                  </a:cxn>
                  <a:cxn ang="0">
                    <a:pos x="1124" y="2378"/>
                  </a:cxn>
                  <a:cxn ang="0">
                    <a:pos x="934" y="2280"/>
                  </a:cxn>
                  <a:cxn ang="0">
                    <a:pos x="789" y="2161"/>
                  </a:cxn>
                  <a:cxn ang="0">
                    <a:pos x="692" y="2064"/>
                  </a:cxn>
                  <a:cxn ang="0">
                    <a:pos x="621" y="1972"/>
                  </a:cxn>
                  <a:cxn ang="0">
                    <a:pos x="599" y="1875"/>
                  </a:cxn>
                  <a:cxn ang="0">
                    <a:pos x="599" y="1777"/>
                  </a:cxn>
                  <a:cxn ang="0">
                    <a:pos x="621" y="1680"/>
                  </a:cxn>
                  <a:cxn ang="0">
                    <a:pos x="692" y="1610"/>
                  </a:cxn>
                  <a:cxn ang="0">
                    <a:pos x="789" y="1513"/>
                  </a:cxn>
                  <a:cxn ang="0">
                    <a:pos x="886" y="1442"/>
                  </a:cxn>
                  <a:cxn ang="0">
                    <a:pos x="1173" y="1297"/>
                  </a:cxn>
                  <a:cxn ang="0">
                    <a:pos x="1556" y="1155"/>
                  </a:cxn>
                  <a:cxn ang="0">
                    <a:pos x="1962" y="1032"/>
                  </a:cxn>
                  <a:cxn ang="0">
                    <a:pos x="2443" y="939"/>
                  </a:cxn>
                  <a:cxn ang="0">
                    <a:pos x="2919" y="842"/>
                  </a:cxn>
                  <a:cxn ang="0">
                    <a:pos x="3925" y="675"/>
                  </a:cxn>
                  <a:cxn ang="0">
                    <a:pos x="4379" y="600"/>
                  </a:cxn>
                  <a:cxn ang="0">
                    <a:pos x="4811" y="529"/>
                  </a:cxn>
                  <a:cxn ang="0">
                    <a:pos x="5195" y="507"/>
                  </a:cxn>
                  <a:cxn ang="0">
                    <a:pos x="5504" y="458"/>
                  </a:cxn>
                  <a:cxn ang="0">
                    <a:pos x="5504" y="0"/>
                  </a:cxn>
                  <a:cxn ang="0">
                    <a:pos x="5120" y="97"/>
                  </a:cxn>
                  <a:cxn ang="0">
                    <a:pos x="4714" y="167"/>
                  </a:cxn>
                  <a:cxn ang="0">
                    <a:pos x="3854" y="313"/>
                  </a:cxn>
                  <a:cxn ang="0">
                    <a:pos x="2968" y="410"/>
                  </a:cxn>
                  <a:cxn ang="0">
                    <a:pos x="2130" y="555"/>
                  </a:cxn>
                  <a:cxn ang="0">
                    <a:pos x="1724" y="626"/>
                  </a:cxn>
                  <a:cxn ang="0">
                    <a:pos x="1362" y="697"/>
                  </a:cxn>
                  <a:cxn ang="0">
                    <a:pos x="1005" y="794"/>
                  </a:cxn>
                  <a:cxn ang="0">
                    <a:pos x="718" y="891"/>
                  </a:cxn>
                  <a:cxn ang="0">
                    <a:pos x="454" y="1010"/>
                  </a:cxn>
                  <a:cxn ang="0">
                    <a:pos x="238" y="1129"/>
                  </a:cxn>
                  <a:cxn ang="0">
                    <a:pos x="97" y="1297"/>
                  </a:cxn>
                  <a:cxn ang="0">
                    <a:pos x="0" y="1464"/>
                  </a:cxn>
                  <a:cxn ang="0">
                    <a:pos x="0" y="1464"/>
                  </a:cxn>
                  <a:cxn ang="0">
                    <a:pos x="0" y="1464"/>
                  </a:cxn>
                </a:cxnLst>
                <a:rect l="0" t="0" r="r" b="b"/>
                <a:pathLst>
                  <a:path w="5505" h="2379">
                    <a:moveTo>
                      <a:pt x="0" y="1464"/>
                    </a:moveTo>
                    <a:lnTo>
                      <a:pt x="0" y="1588"/>
                    </a:lnTo>
                    <a:lnTo>
                      <a:pt x="22" y="1707"/>
                    </a:lnTo>
                    <a:lnTo>
                      <a:pt x="119" y="1826"/>
                    </a:lnTo>
                    <a:lnTo>
                      <a:pt x="238" y="1923"/>
                    </a:lnTo>
                    <a:lnTo>
                      <a:pt x="405" y="2042"/>
                    </a:lnTo>
                    <a:lnTo>
                      <a:pt x="621" y="2161"/>
                    </a:lnTo>
                    <a:lnTo>
                      <a:pt x="860" y="2258"/>
                    </a:lnTo>
                    <a:lnTo>
                      <a:pt x="1124" y="2378"/>
                    </a:lnTo>
                    <a:lnTo>
                      <a:pt x="934" y="2280"/>
                    </a:lnTo>
                    <a:lnTo>
                      <a:pt x="789" y="2161"/>
                    </a:lnTo>
                    <a:lnTo>
                      <a:pt x="692" y="2064"/>
                    </a:lnTo>
                    <a:lnTo>
                      <a:pt x="621" y="1972"/>
                    </a:lnTo>
                    <a:lnTo>
                      <a:pt x="599" y="1875"/>
                    </a:lnTo>
                    <a:lnTo>
                      <a:pt x="599" y="1777"/>
                    </a:lnTo>
                    <a:lnTo>
                      <a:pt x="621" y="1680"/>
                    </a:lnTo>
                    <a:lnTo>
                      <a:pt x="692" y="1610"/>
                    </a:lnTo>
                    <a:lnTo>
                      <a:pt x="789" y="1513"/>
                    </a:lnTo>
                    <a:lnTo>
                      <a:pt x="886" y="1442"/>
                    </a:lnTo>
                    <a:lnTo>
                      <a:pt x="1173" y="1297"/>
                    </a:lnTo>
                    <a:lnTo>
                      <a:pt x="1556" y="1155"/>
                    </a:lnTo>
                    <a:lnTo>
                      <a:pt x="1962" y="1032"/>
                    </a:lnTo>
                    <a:lnTo>
                      <a:pt x="2443" y="939"/>
                    </a:lnTo>
                    <a:lnTo>
                      <a:pt x="2919" y="842"/>
                    </a:lnTo>
                    <a:lnTo>
                      <a:pt x="3925" y="675"/>
                    </a:lnTo>
                    <a:lnTo>
                      <a:pt x="4379" y="600"/>
                    </a:lnTo>
                    <a:lnTo>
                      <a:pt x="4811" y="529"/>
                    </a:lnTo>
                    <a:lnTo>
                      <a:pt x="5195" y="507"/>
                    </a:lnTo>
                    <a:lnTo>
                      <a:pt x="5504" y="458"/>
                    </a:lnTo>
                    <a:lnTo>
                      <a:pt x="5504" y="0"/>
                    </a:lnTo>
                    <a:lnTo>
                      <a:pt x="5120" y="97"/>
                    </a:lnTo>
                    <a:lnTo>
                      <a:pt x="4714" y="167"/>
                    </a:lnTo>
                    <a:lnTo>
                      <a:pt x="3854" y="313"/>
                    </a:lnTo>
                    <a:lnTo>
                      <a:pt x="2968" y="410"/>
                    </a:lnTo>
                    <a:lnTo>
                      <a:pt x="2130" y="555"/>
                    </a:lnTo>
                    <a:lnTo>
                      <a:pt x="1724" y="626"/>
                    </a:lnTo>
                    <a:lnTo>
                      <a:pt x="1362" y="697"/>
                    </a:lnTo>
                    <a:lnTo>
                      <a:pt x="1005" y="794"/>
                    </a:lnTo>
                    <a:lnTo>
                      <a:pt x="718" y="891"/>
                    </a:lnTo>
                    <a:lnTo>
                      <a:pt x="454" y="1010"/>
                    </a:lnTo>
                    <a:lnTo>
                      <a:pt x="238" y="1129"/>
                    </a:lnTo>
                    <a:lnTo>
                      <a:pt x="97" y="1297"/>
                    </a:lnTo>
                    <a:lnTo>
                      <a:pt x="0" y="1464"/>
                    </a:lnTo>
                    <a:lnTo>
                      <a:pt x="0" y="1464"/>
                    </a:lnTo>
                    <a:lnTo>
                      <a:pt x="0" y="1464"/>
                    </a:lnTo>
                  </a:path>
                </a:pathLst>
              </a:custGeom>
              <a:gradFill rotWithShape="0">
                <a:gsLst>
                  <a:gs pos="0">
                    <a:srgbClr val="003399"/>
                  </a:gs>
                  <a:gs pos="100000">
                    <a:srgbClr val="002C85"/>
                  </a:gs>
                </a:gsLst>
                <a:lin ang="135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</a:endParaRPr>
              </a:p>
            </p:txBody>
          </p:sp>
        </p:grpSp>
        <p:sp>
          <p:nvSpPr>
            <p:cNvPr id="2056" name="Freeform 8">
              <a:extLst>
                <a:ext uri="{FF2B5EF4-FFF2-40B4-BE49-F238E27FC236}">
                  <a16:creationId xmlns:a16="http://schemas.microsoft.com/office/drawing/2014/main" id="{D1978B23-C103-46A7-A505-8383DA5C03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2" y="1341"/>
              <a:ext cx="1826" cy="1538"/>
            </a:xfrm>
            <a:custGeom>
              <a:avLst/>
              <a:gdLst/>
              <a:ahLst/>
              <a:cxnLst>
                <a:cxn ang="0">
                  <a:pos x="3442" y="4896"/>
                </a:cxn>
                <a:cxn ang="0">
                  <a:pos x="4757" y="4670"/>
                </a:cxn>
                <a:cxn ang="0">
                  <a:pos x="5840" y="4416"/>
                </a:cxn>
                <a:cxn ang="0">
                  <a:pos x="6716" y="4139"/>
                </a:cxn>
                <a:cxn ang="0">
                  <a:pos x="7361" y="3839"/>
                </a:cxn>
                <a:cxn ang="0">
                  <a:pos x="7782" y="3488"/>
                </a:cxn>
                <a:cxn ang="0">
                  <a:pos x="8010" y="3087"/>
                </a:cxn>
                <a:cxn ang="0">
                  <a:pos x="8027" y="2584"/>
                </a:cxn>
                <a:cxn ang="0">
                  <a:pos x="7856" y="2108"/>
                </a:cxn>
                <a:cxn ang="0">
                  <a:pos x="7516" y="1679"/>
                </a:cxn>
                <a:cxn ang="0">
                  <a:pos x="7039" y="1278"/>
                </a:cxn>
                <a:cxn ang="0">
                  <a:pos x="6201" y="724"/>
                </a:cxn>
                <a:cxn ang="0">
                  <a:pos x="5651" y="424"/>
                </a:cxn>
                <a:cxn ang="0">
                  <a:pos x="5174" y="198"/>
                </a:cxn>
                <a:cxn ang="0">
                  <a:pos x="4851" y="46"/>
                </a:cxn>
                <a:cxn ang="0">
                  <a:pos x="4718" y="0"/>
                </a:cxn>
                <a:cxn ang="0">
                  <a:pos x="5801" y="549"/>
                </a:cxn>
                <a:cxn ang="0">
                  <a:pos x="6829" y="1176"/>
                </a:cxn>
                <a:cxn ang="0">
                  <a:pos x="7249" y="1504"/>
                </a:cxn>
                <a:cxn ang="0">
                  <a:pos x="7610" y="1855"/>
                </a:cxn>
                <a:cxn ang="0">
                  <a:pos x="7838" y="2205"/>
                </a:cxn>
                <a:cxn ang="0">
                  <a:pos x="7933" y="2584"/>
                </a:cxn>
                <a:cxn ang="0">
                  <a:pos x="7856" y="2934"/>
                </a:cxn>
                <a:cxn ang="0">
                  <a:pos x="7610" y="3239"/>
                </a:cxn>
                <a:cxn ang="0">
                  <a:pos x="7228" y="3488"/>
                </a:cxn>
                <a:cxn ang="0">
                  <a:pos x="6734" y="3691"/>
                </a:cxn>
                <a:cxn ang="0">
                  <a:pos x="6127" y="3890"/>
                </a:cxn>
                <a:cxn ang="0">
                  <a:pos x="4736" y="4190"/>
                </a:cxn>
                <a:cxn ang="0">
                  <a:pos x="3235" y="4467"/>
                </a:cxn>
                <a:cxn ang="0">
                  <a:pos x="1826" y="4743"/>
                </a:cxn>
                <a:cxn ang="0">
                  <a:pos x="1237" y="4919"/>
                </a:cxn>
                <a:cxn ang="0">
                  <a:pos x="722" y="5094"/>
                </a:cxn>
                <a:cxn ang="0">
                  <a:pos x="322" y="5297"/>
                </a:cxn>
                <a:cxn ang="0">
                  <a:pos x="77" y="5546"/>
                </a:cxn>
                <a:cxn ang="0">
                  <a:pos x="0" y="5823"/>
                </a:cxn>
                <a:cxn ang="0">
                  <a:pos x="94" y="6123"/>
                </a:cxn>
                <a:cxn ang="0">
                  <a:pos x="343" y="6377"/>
                </a:cxn>
                <a:cxn ang="0">
                  <a:pos x="687" y="6575"/>
                </a:cxn>
                <a:cxn ang="0">
                  <a:pos x="1142" y="6779"/>
                </a:cxn>
                <a:cxn ang="0">
                  <a:pos x="760" y="6525"/>
                </a:cxn>
                <a:cxn ang="0">
                  <a:pos x="515" y="6275"/>
                </a:cxn>
                <a:cxn ang="0">
                  <a:pos x="420" y="6026"/>
                </a:cxn>
                <a:cxn ang="0">
                  <a:pos x="494" y="5800"/>
                </a:cxn>
                <a:cxn ang="0">
                  <a:pos x="743" y="5574"/>
                </a:cxn>
                <a:cxn ang="0">
                  <a:pos x="1198" y="5371"/>
                </a:cxn>
                <a:cxn ang="0">
                  <a:pos x="1847" y="5173"/>
                </a:cxn>
                <a:cxn ang="0">
                  <a:pos x="2702" y="5020"/>
                </a:cxn>
                <a:cxn ang="0">
                  <a:pos x="2702" y="5020"/>
                </a:cxn>
              </a:cxnLst>
              <a:rect l="0" t="0" r="r" b="b"/>
              <a:pathLst>
                <a:path w="8050" h="6780">
                  <a:moveTo>
                    <a:pt x="2702" y="5020"/>
                  </a:moveTo>
                  <a:lnTo>
                    <a:pt x="3442" y="4896"/>
                  </a:lnTo>
                  <a:lnTo>
                    <a:pt x="4129" y="4771"/>
                  </a:lnTo>
                  <a:lnTo>
                    <a:pt x="4757" y="4670"/>
                  </a:lnTo>
                  <a:lnTo>
                    <a:pt x="5328" y="4545"/>
                  </a:lnTo>
                  <a:lnTo>
                    <a:pt x="5840" y="4416"/>
                  </a:lnTo>
                  <a:lnTo>
                    <a:pt x="6296" y="4291"/>
                  </a:lnTo>
                  <a:lnTo>
                    <a:pt x="6716" y="4139"/>
                  </a:lnTo>
                  <a:lnTo>
                    <a:pt x="7056" y="4014"/>
                  </a:lnTo>
                  <a:lnTo>
                    <a:pt x="7361" y="3839"/>
                  </a:lnTo>
                  <a:lnTo>
                    <a:pt x="7610" y="3691"/>
                  </a:lnTo>
                  <a:lnTo>
                    <a:pt x="7782" y="3488"/>
                  </a:lnTo>
                  <a:lnTo>
                    <a:pt x="7933" y="3285"/>
                  </a:lnTo>
                  <a:lnTo>
                    <a:pt x="8010" y="3087"/>
                  </a:lnTo>
                  <a:lnTo>
                    <a:pt x="8049" y="2833"/>
                  </a:lnTo>
                  <a:lnTo>
                    <a:pt x="8027" y="2584"/>
                  </a:lnTo>
                  <a:lnTo>
                    <a:pt x="7954" y="2307"/>
                  </a:lnTo>
                  <a:lnTo>
                    <a:pt x="7856" y="2108"/>
                  </a:lnTo>
                  <a:lnTo>
                    <a:pt x="7705" y="1882"/>
                  </a:lnTo>
                  <a:lnTo>
                    <a:pt x="7516" y="1679"/>
                  </a:lnTo>
                  <a:lnTo>
                    <a:pt x="7288" y="1481"/>
                  </a:lnTo>
                  <a:lnTo>
                    <a:pt x="7039" y="1278"/>
                  </a:lnTo>
                  <a:lnTo>
                    <a:pt x="6755" y="1079"/>
                  </a:lnTo>
                  <a:lnTo>
                    <a:pt x="6201" y="724"/>
                  </a:lnTo>
                  <a:lnTo>
                    <a:pt x="5917" y="576"/>
                  </a:lnTo>
                  <a:lnTo>
                    <a:pt x="5651" y="424"/>
                  </a:lnTo>
                  <a:lnTo>
                    <a:pt x="5384" y="299"/>
                  </a:lnTo>
                  <a:lnTo>
                    <a:pt x="5174" y="198"/>
                  </a:lnTo>
                  <a:lnTo>
                    <a:pt x="4985" y="124"/>
                  </a:lnTo>
                  <a:lnTo>
                    <a:pt x="4851" y="46"/>
                  </a:lnTo>
                  <a:lnTo>
                    <a:pt x="4757" y="23"/>
                  </a:lnTo>
                  <a:lnTo>
                    <a:pt x="4718" y="0"/>
                  </a:lnTo>
                  <a:lnTo>
                    <a:pt x="5251" y="249"/>
                  </a:lnTo>
                  <a:lnTo>
                    <a:pt x="5801" y="549"/>
                  </a:lnTo>
                  <a:lnTo>
                    <a:pt x="6334" y="853"/>
                  </a:lnTo>
                  <a:lnTo>
                    <a:pt x="6829" y="1176"/>
                  </a:lnTo>
                  <a:lnTo>
                    <a:pt x="7056" y="1329"/>
                  </a:lnTo>
                  <a:lnTo>
                    <a:pt x="7249" y="1504"/>
                  </a:lnTo>
                  <a:lnTo>
                    <a:pt x="7439" y="1679"/>
                  </a:lnTo>
                  <a:lnTo>
                    <a:pt x="7610" y="1855"/>
                  </a:lnTo>
                  <a:lnTo>
                    <a:pt x="7744" y="2030"/>
                  </a:lnTo>
                  <a:lnTo>
                    <a:pt x="7838" y="2205"/>
                  </a:lnTo>
                  <a:lnTo>
                    <a:pt x="7894" y="2408"/>
                  </a:lnTo>
                  <a:lnTo>
                    <a:pt x="7933" y="2584"/>
                  </a:lnTo>
                  <a:lnTo>
                    <a:pt x="7915" y="2759"/>
                  </a:lnTo>
                  <a:lnTo>
                    <a:pt x="7856" y="2934"/>
                  </a:lnTo>
                  <a:lnTo>
                    <a:pt x="7761" y="3087"/>
                  </a:lnTo>
                  <a:lnTo>
                    <a:pt x="7610" y="3239"/>
                  </a:lnTo>
                  <a:lnTo>
                    <a:pt x="7439" y="3364"/>
                  </a:lnTo>
                  <a:lnTo>
                    <a:pt x="7228" y="3488"/>
                  </a:lnTo>
                  <a:lnTo>
                    <a:pt x="7000" y="3590"/>
                  </a:lnTo>
                  <a:lnTo>
                    <a:pt x="6734" y="3691"/>
                  </a:lnTo>
                  <a:lnTo>
                    <a:pt x="6429" y="3788"/>
                  </a:lnTo>
                  <a:lnTo>
                    <a:pt x="6127" y="3890"/>
                  </a:lnTo>
                  <a:lnTo>
                    <a:pt x="5440" y="4042"/>
                  </a:lnTo>
                  <a:lnTo>
                    <a:pt x="4736" y="4190"/>
                  </a:lnTo>
                  <a:lnTo>
                    <a:pt x="3975" y="4342"/>
                  </a:lnTo>
                  <a:lnTo>
                    <a:pt x="3235" y="4467"/>
                  </a:lnTo>
                  <a:lnTo>
                    <a:pt x="2510" y="4591"/>
                  </a:lnTo>
                  <a:lnTo>
                    <a:pt x="1826" y="4743"/>
                  </a:lnTo>
                  <a:lnTo>
                    <a:pt x="1521" y="4817"/>
                  </a:lnTo>
                  <a:lnTo>
                    <a:pt x="1237" y="4919"/>
                  </a:lnTo>
                  <a:lnTo>
                    <a:pt x="971" y="4993"/>
                  </a:lnTo>
                  <a:lnTo>
                    <a:pt x="722" y="5094"/>
                  </a:lnTo>
                  <a:lnTo>
                    <a:pt x="515" y="5196"/>
                  </a:lnTo>
                  <a:lnTo>
                    <a:pt x="322" y="5297"/>
                  </a:lnTo>
                  <a:lnTo>
                    <a:pt x="189" y="5422"/>
                  </a:lnTo>
                  <a:lnTo>
                    <a:pt x="77" y="5546"/>
                  </a:lnTo>
                  <a:lnTo>
                    <a:pt x="21" y="5671"/>
                  </a:lnTo>
                  <a:lnTo>
                    <a:pt x="0" y="5823"/>
                  </a:lnTo>
                  <a:lnTo>
                    <a:pt x="38" y="5976"/>
                  </a:lnTo>
                  <a:lnTo>
                    <a:pt x="94" y="6123"/>
                  </a:lnTo>
                  <a:lnTo>
                    <a:pt x="189" y="6252"/>
                  </a:lnTo>
                  <a:lnTo>
                    <a:pt x="343" y="6377"/>
                  </a:lnTo>
                  <a:lnTo>
                    <a:pt x="494" y="6479"/>
                  </a:lnTo>
                  <a:lnTo>
                    <a:pt x="687" y="6575"/>
                  </a:lnTo>
                  <a:lnTo>
                    <a:pt x="914" y="6677"/>
                  </a:lnTo>
                  <a:lnTo>
                    <a:pt x="1142" y="6779"/>
                  </a:lnTo>
                  <a:lnTo>
                    <a:pt x="932" y="6654"/>
                  </a:lnTo>
                  <a:lnTo>
                    <a:pt x="760" y="6525"/>
                  </a:lnTo>
                  <a:lnTo>
                    <a:pt x="609" y="6400"/>
                  </a:lnTo>
                  <a:lnTo>
                    <a:pt x="515" y="6275"/>
                  </a:lnTo>
                  <a:lnTo>
                    <a:pt x="438" y="6151"/>
                  </a:lnTo>
                  <a:lnTo>
                    <a:pt x="420" y="6026"/>
                  </a:lnTo>
                  <a:lnTo>
                    <a:pt x="438" y="5897"/>
                  </a:lnTo>
                  <a:lnTo>
                    <a:pt x="494" y="5800"/>
                  </a:lnTo>
                  <a:lnTo>
                    <a:pt x="609" y="5671"/>
                  </a:lnTo>
                  <a:lnTo>
                    <a:pt x="743" y="5574"/>
                  </a:lnTo>
                  <a:lnTo>
                    <a:pt x="953" y="5473"/>
                  </a:lnTo>
                  <a:lnTo>
                    <a:pt x="1198" y="5371"/>
                  </a:lnTo>
                  <a:lnTo>
                    <a:pt x="1482" y="5269"/>
                  </a:lnTo>
                  <a:lnTo>
                    <a:pt x="1847" y="5173"/>
                  </a:lnTo>
                  <a:lnTo>
                    <a:pt x="2247" y="5094"/>
                  </a:lnTo>
                  <a:lnTo>
                    <a:pt x="2702" y="5020"/>
                  </a:lnTo>
                  <a:lnTo>
                    <a:pt x="2702" y="5020"/>
                  </a:lnTo>
                  <a:lnTo>
                    <a:pt x="2702" y="5020"/>
                  </a:lnTo>
                </a:path>
              </a:pathLst>
            </a:custGeom>
            <a:gradFill rotWithShape="0">
              <a:gsLst>
                <a:gs pos="0">
                  <a:srgbClr val="003399"/>
                </a:gs>
                <a:gs pos="100000">
                  <a:srgbClr val="002B81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+mn-cs"/>
              </a:endParaRPr>
            </a:p>
          </p:txBody>
        </p:sp>
        <p:sp>
          <p:nvSpPr>
            <p:cNvPr id="2057" name="Freeform 9">
              <a:extLst>
                <a:ext uri="{FF2B5EF4-FFF2-40B4-BE49-F238E27FC236}">
                  <a16:creationId xmlns:a16="http://schemas.microsoft.com/office/drawing/2014/main" id="{395FECEF-FDD2-4D6A-9013-251FBD87A6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758" cy="17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833"/>
                </a:cxn>
                <a:cxn ang="0">
                  <a:pos x="25391" y="7833"/>
                </a:cxn>
                <a:cxn ang="0">
                  <a:pos x="2539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392" h="7834">
                  <a:moveTo>
                    <a:pt x="0" y="0"/>
                  </a:moveTo>
                  <a:lnTo>
                    <a:pt x="0" y="7833"/>
                  </a:lnTo>
                  <a:lnTo>
                    <a:pt x="25391" y="7833"/>
                  </a:lnTo>
                  <a:lnTo>
                    <a:pt x="2539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000514"/>
                </a:gs>
                <a:gs pos="100000">
                  <a:srgbClr val="003399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+mn-cs"/>
              </a:endParaRPr>
            </a:p>
          </p:txBody>
        </p:sp>
      </p:grpSp>
      <p:sp>
        <p:nvSpPr>
          <p:cNvPr id="2058" name="Text Box 10">
            <a:extLst>
              <a:ext uri="{FF2B5EF4-FFF2-40B4-BE49-F238E27FC236}">
                <a16:creationId xmlns:a16="http://schemas.microsoft.com/office/drawing/2014/main" id="{4C2286DE-7876-41C3-8C59-E9584CC06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  <a:cs typeface="+mn-cs"/>
            </a:endParaRPr>
          </a:p>
        </p:txBody>
      </p:sp>
      <p:sp>
        <p:nvSpPr>
          <p:cNvPr id="2059" name="Text Box 11">
            <a:extLst>
              <a:ext uri="{FF2B5EF4-FFF2-40B4-BE49-F238E27FC236}">
                <a16:creationId xmlns:a16="http://schemas.microsoft.com/office/drawing/2014/main" id="{4EDD24CA-236E-409F-86DB-D58743FB2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25157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  <a:cs typeface="+mn-cs"/>
            </a:endParaRPr>
          </a:p>
        </p:txBody>
      </p:sp>
      <p:sp>
        <p:nvSpPr>
          <p:cNvPr id="2060" name="Rectangle 12">
            <a:extLst>
              <a:ext uri="{FF2B5EF4-FFF2-40B4-BE49-F238E27FC236}">
                <a16:creationId xmlns:a16="http://schemas.microsoft.com/office/drawing/2014/main" id="{41A75BFB-0AE8-4269-8628-CD036A3AED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736725"/>
            <a:ext cx="7770813" cy="191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Klikněte pro úpravu formátu titulního textu</a:t>
            </a:r>
          </a:p>
        </p:txBody>
      </p:sp>
      <p:sp>
        <p:nvSpPr>
          <p:cNvPr id="2061" name="Rectangle 13">
            <a:extLst>
              <a:ext uri="{FF2B5EF4-FFF2-40B4-BE49-F238E27FC236}">
                <a16:creationId xmlns:a16="http://schemas.microsoft.com/office/drawing/2014/main" id="{A43C10BB-461F-4A7E-A74B-D8457F4A33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71513" y="1906588"/>
            <a:ext cx="7807325" cy="431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Klikněte pro úpravu formátu textu osnovy</a:t>
            </a:r>
          </a:p>
          <a:p>
            <a:pPr lvl="1"/>
            <a:r>
              <a:rPr lang="en-GB"/>
              <a:t>Druhá úroveň osnovy</a:t>
            </a:r>
          </a:p>
          <a:p>
            <a:pPr lvl="2"/>
            <a:r>
              <a:rPr lang="en-GB"/>
              <a:t>Třetí úroveň osnovy</a:t>
            </a:r>
          </a:p>
          <a:p>
            <a:pPr lvl="3"/>
            <a:r>
              <a:rPr lang="en-GB"/>
              <a:t>Čtvrtá úroveň osnovy</a:t>
            </a:r>
          </a:p>
          <a:p>
            <a:pPr lvl="4"/>
            <a:r>
              <a:rPr lang="en-GB"/>
              <a:t>Pátá úroveň osnovy</a:t>
            </a:r>
          </a:p>
          <a:p>
            <a:pPr lvl="4"/>
            <a:r>
              <a:rPr lang="en-GB"/>
              <a:t>Šestá úroveň osnovy</a:t>
            </a:r>
          </a:p>
          <a:p>
            <a:pPr lvl="4"/>
            <a:r>
              <a:rPr lang="en-GB"/>
              <a:t>Sedmá úroveň osnovy</a:t>
            </a:r>
          </a:p>
          <a:p>
            <a:pPr lvl="4"/>
            <a:r>
              <a:rPr lang="en-GB"/>
              <a:t>Osmá úroveň osnovy</a:t>
            </a:r>
          </a:p>
          <a:p>
            <a:pPr lvl="4"/>
            <a:r>
              <a:rPr lang="en-GB"/>
              <a:t>Devátá úroveň osnovy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E5E5FF"/>
        </a:buClr>
        <a:buSzPct val="100000"/>
        <a:buFont typeface="Garamond" panose="02020404030301010803" pitchFamily="18" charset="0"/>
        <a:defRPr sz="4400" b="1">
          <a:solidFill>
            <a:srgbClr val="E5E5FF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E5E5FF"/>
        </a:buClr>
        <a:buSzPct val="100000"/>
        <a:buFont typeface="Garamond" panose="02020404030301010803" pitchFamily="18" charset="0"/>
        <a:defRPr sz="4400" b="1">
          <a:solidFill>
            <a:srgbClr val="E5E5FF"/>
          </a:solidFill>
          <a:latin typeface="Garamond" pitchFamily="18" charset="0"/>
          <a:cs typeface="Lucida Sans Unicode" pitchFamily="34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E5E5FF"/>
        </a:buClr>
        <a:buSzPct val="100000"/>
        <a:buFont typeface="Garamond" panose="02020404030301010803" pitchFamily="18" charset="0"/>
        <a:defRPr sz="4400" b="1">
          <a:solidFill>
            <a:srgbClr val="E5E5FF"/>
          </a:solidFill>
          <a:latin typeface="Garamond" pitchFamily="18" charset="0"/>
          <a:cs typeface="Lucida Sans Unicode" pitchFamily="34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E5E5FF"/>
        </a:buClr>
        <a:buSzPct val="100000"/>
        <a:buFont typeface="Garamond" panose="02020404030301010803" pitchFamily="18" charset="0"/>
        <a:defRPr sz="4400" b="1">
          <a:solidFill>
            <a:srgbClr val="E5E5FF"/>
          </a:solidFill>
          <a:latin typeface="Garamond" pitchFamily="18" charset="0"/>
          <a:cs typeface="Lucida Sans Unicode" pitchFamily="34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E5E5FF"/>
        </a:buClr>
        <a:buSzPct val="100000"/>
        <a:buFont typeface="Garamond" panose="02020404030301010803" pitchFamily="18" charset="0"/>
        <a:defRPr sz="4400" b="1">
          <a:solidFill>
            <a:srgbClr val="E5E5FF"/>
          </a:solidFill>
          <a:latin typeface="Garamond" pitchFamily="18" charset="0"/>
          <a:cs typeface="Lucida Sans Unicode" pitchFamily="34" charset="0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E5E5FF"/>
        </a:buClr>
        <a:buSzPct val="100000"/>
        <a:buFont typeface="Garamond" pitchFamily="18" charset="0"/>
        <a:defRPr sz="4400">
          <a:solidFill>
            <a:srgbClr val="000000"/>
          </a:solidFill>
          <a:latin typeface="Times New Roman" charset="0"/>
          <a:cs typeface="Lucida Sans Unicode" pitchFamily="34" charset="0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E5E5FF"/>
        </a:buClr>
        <a:buSzPct val="100000"/>
        <a:buFont typeface="Garamond" pitchFamily="18" charset="0"/>
        <a:defRPr sz="4400">
          <a:solidFill>
            <a:srgbClr val="000000"/>
          </a:solidFill>
          <a:latin typeface="Times New Roman" charset="0"/>
          <a:cs typeface="Lucida Sans Unicode" pitchFamily="34" charset="0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E5E5FF"/>
        </a:buClr>
        <a:buSzPct val="100000"/>
        <a:buFont typeface="Garamond" pitchFamily="18" charset="0"/>
        <a:defRPr sz="4400">
          <a:solidFill>
            <a:srgbClr val="000000"/>
          </a:solidFill>
          <a:latin typeface="Times New Roman" charset="0"/>
          <a:cs typeface="Lucida Sans Unicode" pitchFamily="34" charset="0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E5E5FF"/>
        </a:buClr>
        <a:buSzPct val="100000"/>
        <a:buFont typeface="Garamond" pitchFamily="18" charset="0"/>
        <a:defRPr sz="4400">
          <a:solidFill>
            <a:srgbClr val="000000"/>
          </a:solidFill>
          <a:latin typeface="Times New Roman" charset="0"/>
          <a:cs typeface="Lucida Sans Unicode" pitchFamily="34" charset="0"/>
        </a:defRPr>
      </a:lvl9pPr>
    </p:titleStyle>
    <p:bodyStyle>
      <a:lvl1pPr marL="341313" indent="-341313" algn="l" defTabSz="449263" rtl="0" eaLnBrk="0" fontAlgn="base" hangingPunct="0">
        <a:spcBef>
          <a:spcPts val="800"/>
        </a:spcBef>
        <a:spcAft>
          <a:spcPct val="0"/>
        </a:spcAft>
        <a:buClr>
          <a:srgbClr val="FFCC00"/>
        </a:buClr>
        <a:buSzPct val="70000"/>
        <a:buFont typeface="Wingdings" pitchFamily="2" charset="2"/>
        <a:buChar char=""/>
        <a:defRPr sz="3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spcBef>
          <a:spcPts val="700"/>
        </a:spcBef>
        <a:spcAft>
          <a:spcPct val="0"/>
        </a:spcAft>
        <a:buClr>
          <a:srgbClr val="A886E0"/>
        </a:buClr>
        <a:buSzPct val="70000"/>
        <a:buFont typeface="Wingdings" pitchFamily="2" charset="2"/>
        <a:buChar char=""/>
        <a:defRPr sz="28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E5E5FF"/>
        </a:buClr>
        <a:buSzPct val="70000"/>
        <a:buFont typeface="Wingdings" pitchFamily="2" charset="2"/>
        <a:buChar char=""/>
        <a:defRPr sz="24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A886E0"/>
        </a:buClr>
        <a:buSzPct val="70000"/>
        <a:buFont typeface="Wingdings" pitchFamily="2" charset="2"/>
        <a:buChar char="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A886E0"/>
        </a:buClr>
        <a:buSzPct val="70000"/>
        <a:buFont typeface="Wingdings" pitchFamily="2" charset="2"/>
        <a:buChar char="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A886E0"/>
        </a:buClr>
        <a:buSzPct val="70000"/>
        <a:buFont typeface="Wingdings" pitchFamily="2" charset="2"/>
        <a:buChar char="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A886E0"/>
        </a:buClr>
        <a:buSzPct val="70000"/>
        <a:buFont typeface="Wingdings" pitchFamily="2" charset="2"/>
        <a:buChar char="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A886E0"/>
        </a:buClr>
        <a:buSzPct val="70000"/>
        <a:buFont typeface="Wingdings" pitchFamily="2" charset="2"/>
        <a:buChar char="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A886E0"/>
        </a:buClr>
        <a:buSzPct val="70000"/>
        <a:buFont typeface="Wingdings" pitchFamily="2" charset="2"/>
        <a:buChar char="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FB9B4644-0D73-4DFA-9631-0260E1EB69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016000"/>
            <a:ext cx="7772400" cy="2232025"/>
          </a:xfrm>
        </p:spPr>
        <p:txBody>
          <a:bodyPr/>
          <a:lstStyle/>
          <a:p>
            <a:pPr eaLnBrk="1" hangingPunct="1"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br>
              <a:rPr lang="cs-CZ" sz="3600" dirty="0"/>
            </a:br>
            <a:br>
              <a:rPr lang="cs-CZ" sz="3600" dirty="0"/>
            </a:br>
            <a:r>
              <a:rPr lang="cs-CZ" dirty="0">
                <a:solidFill>
                  <a:srgbClr val="FFFF00"/>
                </a:solidFill>
                <a:effectLst/>
              </a:rPr>
              <a:t>Škola pro budoucnost, budoucnost pro školy </a:t>
            </a:r>
            <a:br>
              <a:rPr lang="cs-CZ" dirty="0">
                <a:solidFill>
                  <a:srgbClr val="FFFF00"/>
                </a:solidFill>
                <a:effectLst/>
              </a:rPr>
            </a:br>
            <a:br>
              <a:rPr lang="cs-CZ" sz="4000" dirty="0">
                <a:solidFill>
                  <a:srgbClr val="FFFF00"/>
                </a:solidFill>
              </a:rPr>
            </a:br>
            <a:br>
              <a:rPr lang="en-GB" sz="4000" dirty="0">
                <a:solidFill>
                  <a:srgbClr val="FFFF00"/>
                </a:solidFill>
              </a:rPr>
            </a:br>
            <a:br>
              <a:rPr lang="cs-CZ" sz="3600" dirty="0"/>
            </a:br>
            <a:endParaRPr lang="en-GB" sz="3200" dirty="0">
              <a:solidFill>
                <a:srgbClr val="FF6600"/>
              </a:solidFill>
            </a:endParaRP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63C328EB-8B72-4608-8535-74E75D66CF67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187450" y="3933825"/>
            <a:ext cx="6508750" cy="2663825"/>
          </a:xfrm>
        </p:spPr>
        <p:txBody>
          <a:bodyPr lIns="90000" tIns="46800" rIns="90000" bIns="46800"/>
          <a:lstStyle/>
          <a:p>
            <a:pPr marL="0" indent="0" algn="ctr" eaLnBrk="1" hangingPunct="1">
              <a:lnSpc>
                <a:spcPct val="90000"/>
              </a:lnSpc>
              <a:spcBef>
                <a:spcPts val="700"/>
              </a:spcBef>
              <a:buFont typeface="Wingdings" pitchFamily="2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cs-CZ" sz="2800" dirty="0"/>
          </a:p>
          <a:p>
            <a:pPr marL="0" indent="0" algn="ctr" eaLnBrk="1" hangingPunct="1">
              <a:lnSpc>
                <a:spcPct val="90000"/>
              </a:lnSpc>
              <a:spcBef>
                <a:spcPts val="700"/>
              </a:spcBef>
              <a:buFont typeface="Wingdings" pitchFamily="2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Prof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PhDr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Vladimíra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Spilková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CSc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Font typeface="Wingdings" pitchFamily="2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Filozofická fakulta U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a Učitel naživo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174C38A5-420B-41C4-94C2-26C00D95D4F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15888"/>
            <a:ext cx="8229600" cy="433387"/>
          </a:xfrm>
        </p:spPr>
        <p:txBody>
          <a:bodyPr/>
          <a:lstStyle/>
          <a:p>
            <a:pPr eaLnBrk="1" hangingPunct="1">
              <a:lnSpc>
                <a:spcPct val="95000"/>
              </a:lnSpc>
              <a:buClr>
                <a:srgbClr val="FFCC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br>
              <a:rPr lang="cs-CZ" sz="4000" dirty="0">
                <a:solidFill>
                  <a:srgbClr val="FFCC00"/>
                </a:solidFill>
                <a:latin typeface="Times New Roman" charset="0"/>
              </a:rPr>
            </a:br>
            <a:r>
              <a:rPr lang="cs-CZ" sz="2800" dirty="0">
                <a:solidFill>
                  <a:srgbClr val="FFFF00"/>
                </a:solidFill>
                <a:latin typeface="Times New Roman" charset="0"/>
              </a:rPr>
              <a:t>Pedagogická komunikace </a:t>
            </a:r>
            <a:br>
              <a:rPr lang="cs-CZ" sz="4000" dirty="0">
                <a:solidFill>
                  <a:srgbClr val="FFFF00"/>
                </a:solidFill>
                <a:latin typeface="Times New Roman" charset="0"/>
              </a:rPr>
            </a:br>
            <a:endParaRPr lang="en-GB" sz="4000" dirty="0">
              <a:solidFill>
                <a:srgbClr val="FFFF00"/>
              </a:solidFill>
              <a:latin typeface="Times New Roman" charset="0"/>
            </a:endParaRP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835E5FC9-190F-49F9-AAF1-40AF7BF9DAE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620713"/>
            <a:ext cx="8229600" cy="6121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Apel</a:t>
            </a:r>
            <a:r>
              <a:rPr lang="cs-CZ" sz="2800" dirty="0">
                <a:latin typeface="+mj-lt"/>
                <a:cs typeface="Times New Roman" pitchFamily="18" charset="0"/>
              </a:rPr>
              <a:t> na U - princip bezpodmínečného pozitivního přijetí druhého (</a:t>
            </a:r>
            <a:r>
              <a:rPr lang="cs-CZ" sz="2800" dirty="0" err="1">
                <a:latin typeface="+mj-lt"/>
                <a:cs typeface="Times New Roman" pitchFamily="18" charset="0"/>
              </a:rPr>
              <a:t>Rogers</a:t>
            </a:r>
            <a:r>
              <a:rPr lang="cs-CZ" sz="2800" dirty="0">
                <a:latin typeface="+mj-lt"/>
                <a:cs typeface="Times New Roman" pitchFamily="18" charset="0"/>
              </a:rPr>
              <a:t>), strategie </a:t>
            </a:r>
            <a:r>
              <a:rPr lang="cs-CZ" sz="2800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podpory a povzbuzování</a:t>
            </a:r>
            <a:r>
              <a:rPr lang="cs-CZ" sz="2800" dirty="0">
                <a:latin typeface="+mj-lt"/>
                <a:cs typeface="Times New Roman" pitchFamily="18" charset="0"/>
              </a:rPr>
              <a:t> - vliv vzestupné komunikační spirály - důvěra v možnosti a schopnosti žáka, průběžné oceňování pokroku, snahy, úsilí a vliv komunikační sestupné spirály (nedůvěra, podceňování, hledání chyb), </a:t>
            </a:r>
            <a:r>
              <a:rPr lang="cs-CZ" sz="2800" dirty="0" err="1">
                <a:latin typeface="+mj-lt"/>
                <a:cs typeface="Times New Roman" pitchFamily="18" charset="0"/>
              </a:rPr>
              <a:t>Helus</a:t>
            </a:r>
            <a:r>
              <a:rPr lang="cs-CZ" sz="2800" dirty="0">
                <a:latin typeface="+mj-lt"/>
                <a:cs typeface="Times New Roman" pitchFamily="18" charset="0"/>
              </a:rPr>
              <a:t> 2009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dirty="0">
                <a:latin typeface="+mj-lt"/>
                <a:cs typeface="Times New Roman" pitchFamily="18" charset="0"/>
              </a:rPr>
              <a:t>Síla </a:t>
            </a:r>
            <a:r>
              <a:rPr lang="cs-CZ" sz="2800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očekávání U</a:t>
            </a:r>
            <a:r>
              <a:rPr lang="cs-CZ" sz="2800" dirty="0">
                <a:latin typeface="+mj-lt"/>
                <a:cs typeface="Times New Roman" pitchFamily="18" charset="0"/>
              </a:rPr>
              <a:t> a vliv na Ž, </a:t>
            </a:r>
            <a:r>
              <a:rPr lang="cs-CZ" sz="2800" dirty="0" err="1">
                <a:latin typeface="+mj-lt"/>
                <a:cs typeface="Times New Roman" pitchFamily="18" charset="0"/>
              </a:rPr>
              <a:t>Pygmalion</a:t>
            </a:r>
            <a:r>
              <a:rPr lang="cs-CZ" sz="2800" dirty="0">
                <a:latin typeface="+mj-lt"/>
                <a:cs typeface="Times New Roman" pitchFamily="18" charset="0"/>
              </a:rPr>
              <a:t>/Golem efekt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dirty="0">
                <a:latin typeface="+mj-lt"/>
                <a:cs typeface="Times New Roman" pitchFamily="18" charset="0"/>
              </a:rPr>
              <a:t>Význam </a:t>
            </a:r>
            <a:r>
              <a:rPr lang="cs-CZ" sz="2800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prožitků úspěchu </a:t>
            </a:r>
            <a:r>
              <a:rPr lang="cs-CZ" sz="2800" dirty="0">
                <a:latin typeface="+mj-lt"/>
                <a:cs typeface="Times New Roman" pitchFamily="18" charset="0"/>
              </a:rPr>
              <a:t>pro rozvoj žáka, pro </a:t>
            </a:r>
            <a:r>
              <a:rPr lang="cs-CZ" sz="2800" dirty="0" err="1">
                <a:latin typeface="+mj-lt"/>
                <a:cs typeface="Times New Roman" pitchFamily="18" charset="0"/>
              </a:rPr>
              <a:t>sebepojetí</a:t>
            </a:r>
            <a:r>
              <a:rPr lang="cs-CZ" sz="2800" dirty="0">
                <a:latin typeface="+mj-lt"/>
                <a:cs typeface="Times New Roman" pitchFamily="18" charset="0"/>
              </a:rPr>
              <a:t>, vytvářet podmínky pro dosažení úspěchu v učení u všech Ž (Matějček), přiměřenost nároků - individualizace, přístup k chybě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dirty="0">
                <a:latin typeface="+mj-lt"/>
                <a:cs typeface="Times New Roman" pitchFamily="18" charset="0"/>
              </a:rPr>
              <a:t> </a:t>
            </a:r>
            <a:r>
              <a:rPr lang="cs-CZ" sz="2800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Syndrom neúspěšné osobnosti</a:t>
            </a:r>
            <a:r>
              <a:rPr lang="cs-CZ" sz="2800" dirty="0">
                <a:latin typeface="+mj-lt"/>
                <a:cs typeface="Times New Roman" pitchFamily="18" charset="0"/>
              </a:rPr>
              <a:t>, bludný kruh převažují zkušenosti - neúspěch, selhání, chyby, „nemám na to, nemá smysl se snažit, realizace jinde“ 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sz="2800" dirty="0">
              <a:solidFill>
                <a:schemeClr val="bg1"/>
              </a:solidFill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sz="2800" dirty="0">
              <a:latin typeface="Times New Roman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sz="2800" b="1" dirty="0">
              <a:latin typeface="Times New Roman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sz="2800" dirty="0"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629DC9CA-1135-477A-A253-7F9E0A688BD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15888"/>
            <a:ext cx="8229600" cy="1008062"/>
          </a:xfrm>
        </p:spPr>
        <p:txBody>
          <a:bodyPr/>
          <a:lstStyle/>
          <a:p>
            <a:pPr eaLnBrk="1" hangingPunct="1">
              <a:lnSpc>
                <a:spcPct val="95000"/>
              </a:lnSpc>
              <a:buClr>
                <a:srgbClr val="FFCC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br>
              <a:rPr lang="cs-CZ" sz="4000" dirty="0">
                <a:solidFill>
                  <a:srgbClr val="FFCC00"/>
                </a:solidFill>
                <a:latin typeface="Times New Roman" charset="0"/>
              </a:rPr>
            </a:br>
            <a:r>
              <a:rPr lang="cs-CZ" sz="3200" dirty="0">
                <a:solidFill>
                  <a:srgbClr val="FFFF00"/>
                </a:solidFill>
              </a:rPr>
              <a:t>Pedagogická komunikace </a:t>
            </a:r>
            <a:br>
              <a:rPr lang="cs-CZ" sz="4000" dirty="0">
                <a:solidFill>
                  <a:srgbClr val="FFFF00"/>
                </a:solidFill>
                <a:latin typeface="Times New Roman" charset="0"/>
              </a:rPr>
            </a:br>
            <a:endParaRPr lang="en-GB" sz="4000" dirty="0">
              <a:solidFill>
                <a:srgbClr val="FFFF00"/>
              </a:solidFill>
              <a:latin typeface="Times New Roman" charset="0"/>
            </a:endParaRP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492F8C75-5669-4742-AFD8-F17D79BEF9D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123950"/>
            <a:ext cx="8229600" cy="56181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Přestože důraz na pomoc, podporu Ž, je důležité pomoc a vnější řízení postupně oslabovat a pomáhat Ž v autoregulaci - „Jde o umění zbavovat dítě vlivů, které ho usměrňují zvnějšku a činí ho objektem působení druhých lidí, a pomáhat mu k vládě nad sebou samým“, </a:t>
            </a:r>
            <a:r>
              <a:rPr lang="cs-CZ" sz="2800" dirty="0" err="1">
                <a:latin typeface="+mj-lt"/>
                <a:cs typeface="Times New Roman" pitchFamily="18" charset="0"/>
              </a:rPr>
              <a:t>Helus</a:t>
            </a:r>
            <a:r>
              <a:rPr lang="cs-CZ" sz="2800" dirty="0">
                <a:latin typeface="+mj-lt"/>
                <a:cs typeface="Times New Roman" pitchFamily="18" charset="0"/>
              </a:rPr>
              <a:t> 2004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dirty="0">
                <a:cs typeface="Times New Roman" pitchFamily="18" charset="0"/>
              </a:rPr>
              <a:t>Podpora </a:t>
            </a:r>
            <a:r>
              <a:rPr lang="cs-CZ" sz="2800" b="1" dirty="0">
                <a:solidFill>
                  <a:srgbClr val="FFFF00"/>
                </a:solidFill>
                <a:cs typeface="Times New Roman" pitchFamily="18" charset="0"/>
              </a:rPr>
              <a:t>odpovědnosti</a:t>
            </a:r>
            <a:r>
              <a:rPr lang="cs-CZ" sz="2800" b="1" dirty="0">
                <a:cs typeface="Times New Roman" pitchFamily="18" charset="0"/>
              </a:rPr>
              <a:t> </a:t>
            </a:r>
            <a:r>
              <a:rPr lang="cs-CZ" sz="2800" dirty="0">
                <a:cs typeface="Times New Roman" pitchFamily="18" charset="0"/>
              </a:rPr>
              <a:t>za sebe, za svůj rozvoj a učení – </a:t>
            </a:r>
            <a:r>
              <a:rPr lang="cs-CZ" sz="2800" dirty="0">
                <a:solidFill>
                  <a:srgbClr val="FFFF00"/>
                </a:solidFill>
                <a:cs typeface="Times New Roman" pitchFamily="18" charset="0"/>
              </a:rPr>
              <a:t>autonomní učení</a:t>
            </a:r>
            <a:r>
              <a:rPr lang="cs-CZ" sz="2800" dirty="0">
                <a:cs typeface="Times New Roman" pitchFamily="18" charset="0"/>
              </a:rPr>
              <a:t>, rozvoj </a:t>
            </a:r>
            <a:r>
              <a:rPr lang="cs-CZ" sz="2800" b="1" dirty="0">
                <a:solidFill>
                  <a:srgbClr val="FFFF00"/>
                </a:solidFill>
                <a:cs typeface="Times New Roman" pitchFamily="18" charset="0"/>
              </a:rPr>
              <a:t>autoregulace</a:t>
            </a:r>
            <a:r>
              <a:rPr lang="cs-CZ" sz="2800" b="1" dirty="0">
                <a:cs typeface="Times New Roman" pitchFamily="18" charset="0"/>
              </a:rPr>
              <a:t> </a:t>
            </a:r>
            <a:r>
              <a:rPr lang="cs-CZ" sz="2800" dirty="0">
                <a:cs typeface="Times New Roman" pitchFamily="18" charset="0"/>
              </a:rPr>
              <a:t>jednání – postupně oslabovat vnější řízení a pomáhat dítěti k vládě nad sebou samým </a:t>
            </a:r>
            <a:endParaRPr lang="cs-CZ" sz="2800" dirty="0">
              <a:latin typeface="+mj-lt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dirty="0">
                <a:solidFill>
                  <a:schemeClr val="bg1"/>
                </a:solidFill>
                <a:latin typeface="+mj-lt"/>
              </a:rPr>
              <a:t>U - respekt k právu dětí na svébytnost, individuální rozvoj, přirozenost, autenticitu - být sebou samým, odlišovat se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sz="2800" dirty="0">
              <a:latin typeface="Times New Roman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sz="2800" b="1" dirty="0">
              <a:latin typeface="Times New Roman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sz="2800" dirty="0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EB3AB482-489B-4AA3-882A-49783D35583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15888"/>
            <a:ext cx="8229600" cy="576262"/>
          </a:xfrm>
        </p:spPr>
        <p:txBody>
          <a:bodyPr/>
          <a:lstStyle/>
          <a:p>
            <a:pPr eaLnBrk="1" hangingPunct="1">
              <a:lnSpc>
                <a:spcPct val="95000"/>
              </a:lnSpc>
              <a:buClr>
                <a:srgbClr val="FFCC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br>
              <a:rPr lang="cs-CZ" sz="4000" dirty="0">
                <a:solidFill>
                  <a:srgbClr val="FFCC00"/>
                </a:solidFill>
                <a:latin typeface="Times New Roman" charset="0"/>
              </a:rPr>
            </a:br>
            <a:r>
              <a:rPr lang="cs-CZ" sz="3200" dirty="0">
                <a:solidFill>
                  <a:srgbClr val="FFFF00"/>
                </a:solidFill>
              </a:rPr>
              <a:t>Pedagogická komunikace </a:t>
            </a:r>
            <a:br>
              <a:rPr lang="cs-CZ" sz="4000" dirty="0">
                <a:solidFill>
                  <a:srgbClr val="FFFF00"/>
                </a:solidFill>
                <a:latin typeface="Times New Roman" charset="0"/>
              </a:rPr>
            </a:br>
            <a:endParaRPr lang="en-GB" sz="4000" dirty="0">
              <a:solidFill>
                <a:srgbClr val="FFFF00"/>
              </a:solidFill>
              <a:latin typeface="Times New Roman" charset="0"/>
            </a:endParaRP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9A1DDA83-8738-4325-9299-26D036B5EA5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836613"/>
            <a:ext cx="8229600" cy="60213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U - nejen ten, který vede, určuje, řídí, rozhoduje, ukazuje, kontroluje, hodnotí, ale také - uvádí do věcí, nabízí, inspiruje, motivuje, vytváří podmínky, pomáhá pochopit, vybavuje pocitem sebeúcty a sebedůvěry 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Nedirektivní, </a:t>
            </a:r>
            <a:r>
              <a:rPr lang="cs-CZ" sz="28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partnerská komunikace </a:t>
            </a:r>
            <a:r>
              <a:rPr lang="cs-CZ" sz="2800" dirty="0">
                <a:latin typeface="+mj-lt"/>
                <a:cs typeface="Times New Roman" pitchFamily="18" charset="0"/>
              </a:rPr>
              <a:t>- neznamená symetrický vztah, rezignaci na vůdčí roli učitele, snižování nároků na Ž, oslabení/zřeknutí se autority U (kritici humanistického pojetí) 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dirty="0">
                <a:solidFill>
                  <a:schemeClr val="bg1"/>
                </a:solidFill>
                <a:latin typeface="+mj-lt"/>
              </a:rPr>
              <a:t>Důraz na přirozenou </a:t>
            </a:r>
            <a:r>
              <a:rPr lang="cs-CZ" sz="2800" b="1" dirty="0">
                <a:solidFill>
                  <a:srgbClr val="FFFF00"/>
                </a:solidFill>
                <a:latin typeface="+mj-lt"/>
              </a:rPr>
              <a:t>vnitřní autoritu </a:t>
            </a:r>
            <a:r>
              <a:rPr lang="cs-CZ" sz="2800" b="1" dirty="0">
                <a:solidFill>
                  <a:schemeClr val="bg1"/>
                </a:solidFill>
                <a:latin typeface="+mj-lt"/>
              </a:rPr>
              <a:t>U</a:t>
            </a:r>
            <a:r>
              <a:rPr lang="cs-CZ" sz="2800" dirty="0">
                <a:solidFill>
                  <a:schemeClr val="bg1"/>
                </a:solidFill>
                <a:latin typeface="+mj-lt"/>
              </a:rPr>
              <a:t>, eliminaci příliš autoritativních přístupů k Ž (mocenská, formální autorita) 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dirty="0">
                <a:solidFill>
                  <a:srgbClr val="FFFF00"/>
                </a:solidFill>
                <a:latin typeface="+mj-lt"/>
              </a:rPr>
              <a:t>Vymezování hranic</a:t>
            </a:r>
            <a:r>
              <a:rPr lang="cs-CZ" sz="2800" dirty="0">
                <a:solidFill>
                  <a:schemeClr val="bg1"/>
                </a:solidFill>
                <a:latin typeface="+mj-lt"/>
              </a:rPr>
              <a:t>, jasných pravidel komunikace a společného života ve třídě, podíl Ž na jejich tvorbě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sz="2800" dirty="0">
              <a:latin typeface="Times New Roman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sz="2800" b="1" dirty="0">
              <a:latin typeface="Times New Roman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sz="2800" dirty="0"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B726C51C-8AFC-4A1C-9553-3ED0E9AE845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15888"/>
            <a:ext cx="8229600" cy="936625"/>
          </a:xfrm>
        </p:spPr>
        <p:txBody>
          <a:bodyPr/>
          <a:lstStyle/>
          <a:p>
            <a:pPr eaLnBrk="1" hangingPunct="1">
              <a:lnSpc>
                <a:spcPct val="95000"/>
              </a:lnSpc>
              <a:buClr>
                <a:srgbClr val="FFCC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2800" dirty="0">
                <a:solidFill>
                  <a:srgbClr val="FFFF00"/>
                </a:solidFill>
                <a:cs typeface="Times New Roman" pitchFamily="18" charset="0"/>
              </a:rPr>
              <a:t>Klíčové principy humanistického, osobnostně rozvíjejícího pojetí školního vzdělávání </a:t>
            </a:r>
            <a:endParaRPr lang="en-GB" sz="2800" dirty="0">
              <a:solidFill>
                <a:srgbClr val="FFFF00"/>
              </a:solidFill>
            </a:endParaRP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B0AF0E7E-A838-4F70-B77A-2990BB1E107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052513"/>
            <a:ext cx="8229600" cy="5689600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Bef>
                <a:spcPts val="11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Obsah vzdělávání </a:t>
            </a:r>
            <a:r>
              <a:rPr lang="cs-CZ" sz="2800" dirty="0">
                <a:latin typeface="+mj-lt"/>
                <a:cs typeface="Times New Roman" pitchFamily="18" charset="0"/>
              </a:rPr>
              <a:t>více </a:t>
            </a:r>
            <a:r>
              <a:rPr lang="cs-CZ" sz="2800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přizpůsobit vývojovým </a:t>
            </a:r>
            <a:r>
              <a:rPr lang="cs-CZ" sz="28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a</a:t>
            </a:r>
            <a:r>
              <a:rPr lang="cs-CZ" sz="2800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 individuálním možnostem Ž</a:t>
            </a:r>
            <a:endParaRPr lang="cs-CZ" sz="2800" dirty="0">
              <a:latin typeface="+mj-lt"/>
              <a:cs typeface="Times New Roman" pitchFamily="18" charset="0"/>
            </a:endParaRPr>
          </a:p>
          <a:p>
            <a:pPr eaLnBrk="1" hangingPunct="1">
              <a:lnSpc>
                <a:spcPct val="95000"/>
              </a:lnSpc>
              <a:spcBef>
                <a:spcPts val="11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dirty="0">
                <a:latin typeface="+mj-lt"/>
              </a:rPr>
              <a:t>Cílem není kvantita, ale</a:t>
            </a:r>
            <a:r>
              <a:rPr lang="cs-CZ" sz="2800" dirty="0">
                <a:solidFill>
                  <a:srgbClr val="FFFF00"/>
                </a:solidFill>
                <a:latin typeface="+mj-lt"/>
              </a:rPr>
              <a:t> </a:t>
            </a:r>
            <a:r>
              <a:rPr lang="cs-CZ" sz="2800" b="1" dirty="0">
                <a:solidFill>
                  <a:srgbClr val="FFFF00"/>
                </a:solidFill>
                <a:latin typeface="+mj-lt"/>
              </a:rPr>
              <a:t>kvalita, </a:t>
            </a:r>
            <a:r>
              <a:rPr lang="cs-CZ" sz="2800" dirty="0">
                <a:solidFill>
                  <a:srgbClr val="FFFF00"/>
                </a:solidFill>
              </a:rPr>
              <a:t>hloubka, porozumění</a:t>
            </a:r>
            <a:endParaRPr lang="cs-CZ" sz="2800" b="1" dirty="0">
              <a:solidFill>
                <a:srgbClr val="FFFF00"/>
              </a:solidFill>
              <a:latin typeface="+mj-lt"/>
            </a:endParaRPr>
          </a:p>
          <a:p>
            <a:pPr eaLnBrk="1" hangingPunct="1">
              <a:lnSpc>
                <a:spcPct val="95000"/>
              </a:lnSpc>
              <a:spcBef>
                <a:spcPts val="11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dirty="0">
                <a:solidFill>
                  <a:srgbClr val="FFFF00"/>
                </a:solidFill>
                <a:latin typeface="+mj-lt"/>
              </a:rPr>
              <a:t>S</a:t>
            </a:r>
            <a:r>
              <a:rPr lang="cs-CZ" sz="2800" b="1" dirty="0">
                <a:solidFill>
                  <a:srgbClr val="FFFF00"/>
                </a:solidFill>
                <a:latin typeface="+mj-lt"/>
              </a:rPr>
              <a:t>mysluplnost učení </a:t>
            </a:r>
            <a:r>
              <a:rPr lang="cs-CZ" sz="2800" b="1" dirty="0">
                <a:latin typeface="+mj-lt"/>
              </a:rPr>
              <a:t>- Proč se to mají žáci učit, </a:t>
            </a:r>
            <a:r>
              <a:rPr lang="cs-CZ" sz="2800" dirty="0">
                <a:latin typeface="+mj-lt"/>
              </a:rPr>
              <a:t>proč je určitá dimenze obsahu důležitá pro rozvoj osobnosti, pro další poznání v dané vzdělávací oblasti</a:t>
            </a:r>
            <a:endParaRPr lang="en-GB" sz="2800" dirty="0">
              <a:latin typeface="+mj-lt"/>
            </a:endParaRPr>
          </a:p>
          <a:p>
            <a:pPr eaLnBrk="1" hangingPunct="1">
              <a:lnSpc>
                <a:spcPct val="95000"/>
              </a:lnSpc>
              <a:spcBef>
                <a:spcPts val="11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b="1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Strukturace učiva </a:t>
            </a:r>
            <a:r>
              <a:rPr lang="cs-CZ" sz="28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– podpora </a:t>
            </a:r>
            <a:r>
              <a:rPr lang="cs-CZ" sz="28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obsahové integrace </a:t>
            </a:r>
            <a:r>
              <a:rPr lang="cs-CZ" sz="28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(RVP, Finsko, G </a:t>
            </a:r>
            <a:r>
              <a:rPr lang="cs-CZ" sz="2800" dirty="0" err="1">
                <a:solidFill>
                  <a:schemeClr val="bg1"/>
                </a:solidFill>
                <a:latin typeface="+mj-lt"/>
                <a:cs typeface="Times New Roman" pitchFamily="18" charset="0"/>
              </a:rPr>
              <a:t>Zatlanka</a:t>
            </a:r>
            <a:r>
              <a:rPr lang="cs-CZ" sz="28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 - Alternativní třída) </a:t>
            </a:r>
          </a:p>
          <a:p>
            <a:pPr eaLnBrk="1" hangingPunct="1">
              <a:lnSpc>
                <a:spcPct val="95000"/>
              </a:lnSpc>
              <a:spcBef>
                <a:spcPts val="11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dirty="0">
                <a:latin typeface="+mj-lt"/>
                <a:cs typeface="Times New Roman" pitchFamily="18" charset="0"/>
              </a:rPr>
              <a:t> </a:t>
            </a:r>
            <a:r>
              <a:rPr lang="cs-CZ" altLang="cs-CZ" sz="2800" dirty="0"/>
              <a:t>Vytváření širších </a:t>
            </a:r>
            <a:r>
              <a:rPr lang="cs-CZ" altLang="cs-CZ" sz="2800" dirty="0" err="1"/>
              <a:t>vzděláv</a:t>
            </a:r>
            <a:r>
              <a:rPr lang="cs-CZ" altLang="cs-CZ" sz="2800" dirty="0"/>
              <a:t>. celků na základě </a:t>
            </a:r>
            <a:r>
              <a:rPr lang="cs-CZ" altLang="cs-CZ" sz="2800" dirty="0">
                <a:solidFill>
                  <a:srgbClr val="FFFF00"/>
                </a:solidFill>
              </a:rPr>
              <a:t>koncentrace učiva </a:t>
            </a:r>
            <a:r>
              <a:rPr lang="cs-CZ" altLang="cs-CZ" sz="2800" dirty="0"/>
              <a:t>z různých předmětů a oblastí poznání</a:t>
            </a:r>
          </a:p>
          <a:p>
            <a:pPr eaLnBrk="1" hangingPunct="1">
              <a:lnSpc>
                <a:spcPct val="95000"/>
              </a:lnSpc>
              <a:spcBef>
                <a:spcPts val="11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dirty="0">
                <a:solidFill>
                  <a:srgbClr val="FFFF00"/>
                </a:solidFill>
                <a:cs typeface="Times New Roman" pitchFamily="18" charset="0"/>
              </a:rPr>
              <a:t>Základy celistvého obrazu světa, </a:t>
            </a:r>
            <a:r>
              <a:rPr lang="cs-CZ" altLang="cs-CZ" sz="2800" dirty="0"/>
              <a:t>vztahy a souvislosti (nezahlcovat děti izolovanými, dílčími poznatky o světě) </a:t>
            </a:r>
          </a:p>
          <a:p>
            <a:pPr eaLnBrk="1" hangingPunct="1">
              <a:lnSpc>
                <a:spcPct val="95000"/>
              </a:lnSpc>
              <a:spcBef>
                <a:spcPts val="11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sz="2800" dirty="0">
              <a:latin typeface="+mj-lt"/>
              <a:cs typeface="Times New Roman" pitchFamily="18" charset="0"/>
            </a:endParaRPr>
          </a:p>
          <a:p>
            <a:pPr eaLnBrk="1" hangingPunct="1">
              <a:lnSpc>
                <a:spcPct val="95000"/>
              </a:lnSpc>
              <a:spcBef>
                <a:spcPts val="11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b="1" dirty="0">
              <a:latin typeface="Times New Roman" charset="0"/>
            </a:endParaRP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>
            <a:extLst>
              <a:ext uri="{FF2B5EF4-FFF2-40B4-BE49-F238E27FC236}">
                <a16:creationId xmlns:a16="http://schemas.microsoft.com/office/drawing/2014/main" id="{DE44D85F-CD4D-411A-8801-D8947F34A3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18487" cy="1008062"/>
          </a:xfrm>
        </p:spPr>
        <p:txBody>
          <a:bodyPr/>
          <a:lstStyle/>
          <a:p>
            <a:pPr eaLnBrk="1" hangingPunct="1"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2800" dirty="0">
                <a:solidFill>
                  <a:srgbClr val="FFFF00"/>
                </a:solidFill>
                <a:cs typeface="Times New Roman" pitchFamily="18" charset="0"/>
              </a:rPr>
              <a:t>Klíčové principy humanistického, osobnostně rozvíjejícího pojetí školního vzdělávání</a:t>
            </a:r>
            <a:endParaRPr lang="en-GB" altLang="cs-CZ" sz="2800" dirty="0">
              <a:solidFill>
                <a:srgbClr val="FFFF00"/>
              </a:solidFill>
              <a:cs typeface="Times New Roman" panose="02020603050405020304" pitchFamily="18" charset="0"/>
            </a:endParaRPr>
          </a:p>
        </p:txBody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8B70C906-3656-44B2-90F7-7B9E3133CA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1513" y="1628775"/>
            <a:ext cx="8004175" cy="51133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800" dirty="0">
                <a:solidFill>
                  <a:srgbClr val="FFFF00"/>
                </a:solidFill>
              </a:rPr>
              <a:t>Propojování učiva s reálným světem</a:t>
            </a:r>
            <a:r>
              <a:rPr lang="cs-CZ" altLang="cs-CZ" sz="2800" dirty="0"/>
              <a:t>, s reálnými život. situacemi, kterým dítě rozumí a jsou mu blízké, a s osobními </a:t>
            </a:r>
            <a:r>
              <a:rPr lang="cs-CZ" altLang="cs-CZ" sz="2800" dirty="0">
                <a:solidFill>
                  <a:srgbClr val="FFFF00"/>
                </a:solidFill>
              </a:rPr>
              <a:t>zkušenostmi Ž (personalizace učení – osobní smysl učení </a:t>
            </a:r>
            <a:r>
              <a:rPr lang="cs-CZ" altLang="cs-CZ" sz="2800" dirty="0">
                <a:solidFill>
                  <a:schemeClr val="bg1"/>
                </a:solidFill>
              </a:rPr>
              <a:t>pro Ž)</a:t>
            </a:r>
            <a:r>
              <a:rPr lang="cs-CZ" altLang="cs-CZ" sz="2800" dirty="0">
                <a:solidFill>
                  <a:srgbClr val="FFFF00"/>
                </a:solidFill>
              </a:rPr>
              <a:t> - </a:t>
            </a:r>
            <a:r>
              <a:rPr lang="cs-CZ" altLang="cs-CZ" sz="2800" dirty="0">
                <a:solidFill>
                  <a:schemeClr val="bg1"/>
                </a:solidFill>
              </a:rPr>
              <a:t>tím se podporuje </a:t>
            </a:r>
            <a:r>
              <a:rPr lang="cs-CZ" altLang="cs-CZ" sz="2800" dirty="0">
                <a:solidFill>
                  <a:srgbClr val="FFFF00"/>
                </a:solidFill>
              </a:rPr>
              <a:t>smysluplné učení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800" dirty="0">
                <a:solidFill>
                  <a:schemeClr val="bg1"/>
                </a:solidFill>
              </a:rPr>
              <a:t>Důraz na </a:t>
            </a:r>
            <a:r>
              <a:rPr lang="cs-CZ" altLang="cs-CZ" sz="2800" dirty="0" err="1">
                <a:solidFill>
                  <a:srgbClr val="FFFF00"/>
                </a:solidFill>
              </a:rPr>
              <a:t>kontextovost</a:t>
            </a:r>
            <a:r>
              <a:rPr lang="cs-CZ" altLang="cs-CZ" sz="2800" dirty="0">
                <a:solidFill>
                  <a:schemeClr val="bg1"/>
                </a:solidFill>
              </a:rPr>
              <a:t>, nabízet dětem objevování přírody a světa lidí ve smysluplném kontextu - „Řešené problémy by měly být propojeny s </a:t>
            </a:r>
            <a:r>
              <a:rPr lang="cs-CZ" altLang="cs-CZ" sz="2800" dirty="0" err="1">
                <a:solidFill>
                  <a:schemeClr val="bg1"/>
                </a:solidFill>
              </a:rPr>
              <a:t>každoden</a:t>
            </a:r>
            <a:r>
              <a:rPr lang="cs-CZ" altLang="cs-CZ" sz="2800" dirty="0">
                <a:solidFill>
                  <a:schemeClr val="bg1"/>
                </a:solidFill>
              </a:rPr>
              <a:t>.  životem dítěte .. výuka by měla být </a:t>
            </a:r>
            <a:r>
              <a:rPr lang="cs-CZ" altLang="cs-CZ" sz="2800" dirty="0" err="1">
                <a:solidFill>
                  <a:schemeClr val="bg1"/>
                </a:solidFill>
              </a:rPr>
              <a:t>kontextualizována</a:t>
            </a:r>
            <a:r>
              <a:rPr lang="cs-CZ" altLang="cs-CZ" sz="2800" dirty="0">
                <a:solidFill>
                  <a:schemeClr val="bg1"/>
                </a:solidFill>
              </a:rPr>
              <a:t>. Žáci jsou pak více motivováni a více se naučí, jestliže vidí užitečnost získaných poznatků“ (Bertrand 1998)      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altLang="cs-CZ" dirty="0"/>
          </a:p>
          <a:p>
            <a:pPr eaLnBrk="1" hangingPunct="1">
              <a:lnSpc>
                <a:spcPct val="9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altLang="cs-CZ" dirty="0"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>
            <a:extLst>
              <a:ext uri="{FF2B5EF4-FFF2-40B4-BE49-F238E27FC236}">
                <a16:creationId xmlns:a16="http://schemas.microsoft.com/office/drawing/2014/main" id="{3D0E6762-0936-4945-AA65-0517B06DA7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18487" cy="1368425"/>
          </a:xfrm>
        </p:spPr>
        <p:txBody>
          <a:bodyPr/>
          <a:lstStyle/>
          <a:p>
            <a:pPr eaLnBrk="1" hangingPunct="1"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br>
              <a:rPr lang="cs-CZ" altLang="cs-CZ" sz="3200" dirty="0"/>
            </a:br>
            <a:r>
              <a:rPr lang="cs-CZ" sz="3200" dirty="0">
                <a:solidFill>
                  <a:srgbClr val="FFFF00"/>
                </a:solidFill>
                <a:cs typeface="Times New Roman" pitchFamily="18" charset="0"/>
              </a:rPr>
              <a:t>Klíčové principy humanistického, osobnostně rozvíjejícího pojetí školního vzdělávání </a:t>
            </a:r>
            <a:br>
              <a:rPr lang="cs-CZ" altLang="cs-CZ" sz="3200" dirty="0"/>
            </a:br>
            <a:endParaRPr lang="en-GB" altLang="cs-CZ" sz="3200" dirty="0">
              <a:solidFill>
                <a:srgbClr val="FFFF00"/>
              </a:solidFill>
              <a:cs typeface="Times New Roman" panose="02020603050405020304" pitchFamily="18" charset="0"/>
            </a:endParaRPr>
          </a:p>
        </p:txBody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05BC9613-AE54-46D9-93BE-6156036750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1513" y="1557338"/>
            <a:ext cx="8004175" cy="51847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800" dirty="0"/>
              <a:t>Integrace školního učení s praktickým životem, s osob. zkušenostmi, prožitky, představami a názory – zásadní roli </a:t>
            </a:r>
            <a:r>
              <a:rPr lang="cs-CZ" altLang="cs-CZ" sz="2800" dirty="0" err="1">
                <a:solidFill>
                  <a:srgbClr val="FFFF00"/>
                </a:solidFill>
              </a:rPr>
              <a:t>J.Dewey</a:t>
            </a:r>
            <a:r>
              <a:rPr lang="cs-CZ" altLang="cs-CZ" sz="2800" dirty="0">
                <a:solidFill>
                  <a:srgbClr val="FFFF00"/>
                </a:solidFill>
              </a:rPr>
              <a:t> </a:t>
            </a:r>
            <a:r>
              <a:rPr lang="cs-CZ" altLang="cs-CZ" sz="2800" dirty="0">
                <a:solidFill>
                  <a:schemeClr val="bg1"/>
                </a:solidFill>
              </a:rPr>
              <a:t>(1932) </a:t>
            </a:r>
            <a:r>
              <a:rPr lang="cs-CZ" altLang="cs-CZ" sz="2800" dirty="0"/>
              <a:t> – </a:t>
            </a:r>
            <a:r>
              <a:rPr lang="cs-CZ" altLang="cs-CZ" sz="2800" dirty="0">
                <a:solidFill>
                  <a:srgbClr val="FFFF00"/>
                </a:solidFill>
              </a:rPr>
              <a:t>zkušenostní učení</a:t>
            </a:r>
            <a:r>
              <a:rPr lang="cs-CZ" altLang="cs-CZ" sz="2800" dirty="0"/>
              <a:t> - prostřednictvím </a:t>
            </a:r>
            <a:r>
              <a:rPr lang="cs-CZ" altLang="cs-CZ" sz="2800" dirty="0">
                <a:solidFill>
                  <a:schemeClr val="bg1"/>
                </a:solidFill>
              </a:rPr>
              <a:t>získávání vlast. zkušeností 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800" dirty="0"/>
              <a:t>„Sebevíc vyučovacích hodin organizovaných kvůli předávání informací nemůže poskytnout ani stín náhrady za seznamování s rostlinami a zvířaty na statku a na zahradě, jež probíhalo prostřednictvím skutečného života mezi nimi a péče o ně…“; „Špetka zkušenosti je lepší než tuna teorie prostě proto, že jen ve zkušenosti má každá teorie svůj životní význam…“ </a:t>
            </a:r>
            <a:r>
              <a:rPr lang="cs-CZ" altLang="cs-CZ" sz="2800" dirty="0">
                <a:solidFill>
                  <a:schemeClr val="bg1"/>
                </a:solidFill>
              </a:rPr>
              <a:t>(</a:t>
            </a:r>
            <a:r>
              <a:rPr lang="cs-CZ" altLang="cs-CZ" sz="2800" dirty="0" err="1">
                <a:solidFill>
                  <a:schemeClr val="bg1"/>
                </a:solidFill>
              </a:rPr>
              <a:t>J.Dewey</a:t>
            </a:r>
            <a:r>
              <a:rPr lang="cs-CZ" altLang="cs-CZ" sz="2800" dirty="0">
                <a:solidFill>
                  <a:schemeClr val="bg1"/>
                </a:solidFill>
              </a:rPr>
              <a:t>)</a:t>
            </a:r>
            <a:r>
              <a:rPr lang="cs-CZ" altLang="cs-CZ" sz="2800" dirty="0">
                <a:solidFill>
                  <a:srgbClr val="FFFF00"/>
                </a:solidFill>
              </a:rPr>
              <a:t> </a:t>
            </a:r>
            <a:endParaRPr lang="cs-CZ" altLang="cs-CZ" sz="2800" dirty="0"/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>
            <a:extLst>
              <a:ext uri="{FF2B5EF4-FFF2-40B4-BE49-F238E27FC236}">
                <a16:creationId xmlns:a16="http://schemas.microsoft.com/office/drawing/2014/main" id="{5C9F77C4-80AB-416E-8B88-F90E19DC4C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18487" cy="647700"/>
          </a:xfrm>
        </p:spPr>
        <p:txBody>
          <a:bodyPr/>
          <a:lstStyle/>
          <a:p>
            <a:pPr eaLnBrk="1" hangingPunct="1"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2800" dirty="0">
                <a:solidFill>
                  <a:srgbClr val="FFFF00"/>
                </a:solidFill>
                <a:cs typeface="Times New Roman" pitchFamily="18" charset="0"/>
              </a:rPr>
              <a:t>Klíčové principy humanistického, osobnostně rozvíjejícího pojetí školního vzdělávání</a:t>
            </a:r>
            <a:endParaRPr lang="en-GB" altLang="cs-CZ" sz="2800" dirty="0">
              <a:solidFill>
                <a:srgbClr val="FFFF00"/>
              </a:solidFill>
              <a:cs typeface="Times New Roman" panose="02020603050405020304" pitchFamily="18" charset="0"/>
            </a:endParaRPr>
          </a:p>
        </p:txBody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E0FAF333-192E-4BF7-9B25-AC3871D707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1513" y="981075"/>
            <a:ext cx="8148637" cy="57610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800" dirty="0">
                <a:solidFill>
                  <a:srgbClr val="FFFF00"/>
                </a:solidFill>
              </a:rPr>
              <a:t>Česká</a:t>
            </a:r>
            <a:r>
              <a:rPr lang="cs-CZ" altLang="cs-CZ" sz="2800" dirty="0"/>
              <a:t> </a:t>
            </a:r>
            <a:r>
              <a:rPr lang="cs-CZ" altLang="cs-CZ" sz="2800" dirty="0">
                <a:solidFill>
                  <a:srgbClr val="FFFF00"/>
                </a:solidFill>
              </a:rPr>
              <a:t>reformní pedagogika ve 20.-30. letech </a:t>
            </a:r>
            <a:r>
              <a:rPr lang="cs-CZ" altLang="cs-CZ" sz="2800" dirty="0"/>
              <a:t>–princip </a:t>
            </a:r>
            <a:r>
              <a:rPr lang="cs-CZ" altLang="cs-CZ" sz="2800" dirty="0">
                <a:solidFill>
                  <a:srgbClr val="FFFF00"/>
                </a:solidFill>
              </a:rPr>
              <a:t>globalizace, koncentrace </a:t>
            </a:r>
            <a:r>
              <a:rPr lang="cs-CZ" altLang="cs-CZ" sz="2800" dirty="0"/>
              <a:t>- Příhoda (1934) - uspořádání učiva do logického celku, </a:t>
            </a:r>
            <a:r>
              <a:rPr lang="cs-CZ" altLang="cs-CZ" sz="2800" dirty="0" err="1"/>
              <a:t>organizov</a:t>
            </a:r>
            <a:r>
              <a:rPr lang="cs-CZ" altLang="cs-CZ" sz="2800" dirty="0"/>
              <a:t>. kolem nějak. koncentrického středu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800" dirty="0"/>
              <a:t>Nahrazení systému učebních předmětů tzv. </a:t>
            </a:r>
            <a:r>
              <a:rPr lang="cs-CZ" altLang="cs-CZ" sz="2800" dirty="0">
                <a:solidFill>
                  <a:srgbClr val="FFFF00"/>
                </a:solidFill>
              </a:rPr>
              <a:t>sceleným</a:t>
            </a:r>
            <a:r>
              <a:rPr lang="cs-CZ" altLang="cs-CZ" sz="2800" dirty="0"/>
              <a:t>, na předměty neděleným </a:t>
            </a:r>
            <a:r>
              <a:rPr lang="cs-CZ" altLang="cs-CZ" sz="2800" dirty="0">
                <a:solidFill>
                  <a:srgbClr val="FFFF00"/>
                </a:solidFill>
              </a:rPr>
              <a:t>vyučováním</a:t>
            </a:r>
            <a:endParaRPr lang="cs-CZ" altLang="cs-CZ" sz="2800" dirty="0"/>
          </a:p>
          <a:p>
            <a:pPr eaLnBrk="1" hangingPunct="1">
              <a:lnSpc>
                <a:spcPct val="9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800" dirty="0"/>
              <a:t>Obsahovým základem veškerého vyučování je tzv. </a:t>
            </a:r>
            <a:r>
              <a:rPr lang="cs-CZ" altLang="cs-CZ" sz="2800" dirty="0">
                <a:solidFill>
                  <a:srgbClr val="FFFF00"/>
                </a:solidFill>
              </a:rPr>
              <a:t>nauka o životě</a:t>
            </a:r>
            <a:r>
              <a:rPr lang="cs-CZ" altLang="cs-CZ" sz="2800" dirty="0"/>
              <a:t>, která je v 1. a 2. ročníku nediferencovaná. Ve </a:t>
            </a:r>
            <a:r>
              <a:rPr lang="cs-CZ" altLang="cs-CZ" sz="2800" dirty="0">
                <a:solidFill>
                  <a:srgbClr val="FFFF00"/>
                </a:solidFill>
              </a:rPr>
              <a:t>3. a 4. ročníku </a:t>
            </a:r>
            <a:r>
              <a:rPr lang="cs-CZ" altLang="cs-CZ" sz="2800" dirty="0"/>
              <a:t>se dělí na 3 obory - </a:t>
            </a:r>
            <a:r>
              <a:rPr lang="cs-CZ" altLang="cs-CZ" sz="2800" dirty="0">
                <a:solidFill>
                  <a:srgbClr val="FFFF00"/>
                </a:solidFill>
              </a:rPr>
              <a:t>člověk, příroda, civilizace</a:t>
            </a:r>
            <a:r>
              <a:rPr lang="cs-CZ" altLang="cs-CZ" sz="2800" dirty="0"/>
              <a:t>. Od 5. ročníku se věcné učení, "nauka o životě" stává </a:t>
            </a:r>
            <a:r>
              <a:rPr lang="cs-CZ" altLang="cs-CZ" sz="2800" dirty="0" err="1"/>
              <a:t>samostat</a:t>
            </a:r>
            <a:r>
              <a:rPr lang="cs-CZ" altLang="cs-CZ" sz="2800" dirty="0"/>
              <a:t>. předmětem vedle dalších obvyklých vyučovacích předmětů.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800" dirty="0"/>
              <a:t>Uspořádání učiva do tzv. </a:t>
            </a:r>
            <a:r>
              <a:rPr lang="cs-CZ" altLang="cs-CZ" sz="2800" dirty="0">
                <a:solidFill>
                  <a:srgbClr val="FFFF00"/>
                </a:solidFill>
              </a:rPr>
              <a:t>životních celků</a:t>
            </a:r>
            <a:r>
              <a:rPr lang="cs-CZ" altLang="cs-CZ" sz="2800" dirty="0"/>
              <a:t>, které organizuje učivo na zákl. „ústřední myšlenky“, „jádra“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altLang="cs-CZ" sz="2800" dirty="0"/>
          </a:p>
          <a:p>
            <a:pPr eaLnBrk="1" hangingPunct="1">
              <a:lnSpc>
                <a:spcPct val="9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altLang="cs-CZ" dirty="0"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>
            <a:extLst>
              <a:ext uri="{FF2B5EF4-FFF2-40B4-BE49-F238E27FC236}">
                <a16:creationId xmlns:a16="http://schemas.microsoft.com/office/drawing/2014/main" id="{9D9E45AA-8EDC-4C4E-BEFD-7DEFDC8A7C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18487" cy="792162"/>
          </a:xfrm>
        </p:spPr>
        <p:txBody>
          <a:bodyPr/>
          <a:lstStyle/>
          <a:p>
            <a:pPr eaLnBrk="1" hangingPunct="1"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br>
              <a:rPr lang="cs-CZ" altLang="cs-CZ" sz="3200" dirty="0"/>
            </a:br>
            <a:r>
              <a:rPr lang="cs-CZ" sz="2800" dirty="0">
                <a:solidFill>
                  <a:srgbClr val="FFFF00"/>
                </a:solidFill>
                <a:cs typeface="Times New Roman" pitchFamily="18" charset="0"/>
              </a:rPr>
              <a:t>Klíčové principy humanistického, osobnostně rozvíjejícího pojetí školního vzdělávání</a:t>
            </a:r>
            <a:br>
              <a:rPr lang="cs-CZ" altLang="cs-CZ" sz="3200" dirty="0"/>
            </a:br>
            <a:endParaRPr lang="en-GB" altLang="cs-CZ" sz="3200" dirty="0">
              <a:solidFill>
                <a:srgbClr val="FFFF00"/>
              </a:solidFill>
              <a:cs typeface="Times New Roman" panose="02020603050405020304" pitchFamily="18" charset="0"/>
            </a:endParaRPr>
          </a:p>
        </p:txBody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78F2E104-26CF-4130-B39B-D813E2C232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07375" cy="56165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800" dirty="0">
                <a:solidFill>
                  <a:srgbClr val="FFFF00"/>
                </a:solidFill>
              </a:rPr>
              <a:t>Příhoda </a:t>
            </a:r>
            <a:r>
              <a:rPr lang="cs-CZ" altLang="cs-CZ" sz="2800" dirty="0"/>
              <a:t>- Při </a:t>
            </a:r>
            <a:r>
              <a:rPr lang="cs-CZ" altLang="cs-CZ" sz="2800" dirty="0">
                <a:solidFill>
                  <a:srgbClr val="FFFF00"/>
                </a:solidFill>
              </a:rPr>
              <a:t>důsledné integraci/koncentraci učiva </a:t>
            </a:r>
            <a:r>
              <a:rPr lang="cs-CZ" altLang="cs-CZ" sz="2800" dirty="0"/>
              <a:t>„uděláme konec všehochuti, jakou je dnešní dekadentní rozvrh školní práce, ve kterém se střídají různá století, vzdálené země, rozmanité techniky, různé jazyky a dokonce různé světové názory v jednom dni“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800" dirty="0"/>
              <a:t>Princip </a:t>
            </a:r>
            <a:r>
              <a:rPr lang="cs-CZ" altLang="cs-CZ" sz="2800" dirty="0">
                <a:solidFill>
                  <a:srgbClr val="FFFF00"/>
                </a:solidFill>
              </a:rPr>
              <a:t>globalizace</a:t>
            </a:r>
            <a:r>
              <a:rPr lang="cs-CZ" altLang="cs-CZ" sz="2800" dirty="0"/>
              <a:t> – ovlivnil </a:t>
            </a:r>
            <a:r>
              <a:rPr lang="cs-CZ" altLang="cs-CZ" sz="2800" dirty="0">
                <a:solidFill>
                  <a:srgbClr val="FFFF00"/>
                </a:solidFill>
              </a:rPr>
              <a:t>výuku trivia</a:t>
            </a:r>
            <a:r>
              <a:rPr lang="cs-CZ" altLang="cs-CZ" sz="2800" dirty="0"/>
              <a:t>. Nezačíná se s prvky, které nic neznamenají, ale s celou přirozenou situací. Při </a:t>
            </a:r>
            <a:r>
              <a:rPr lang="cs-CZ" altLang="cs-CZ" sz="2800" dirty="0">
                <a:solidFill>
                  <a:srgbClr val="FFFF00"/>
                </a:solidFill>
              </a:rPr>
              <a:t>výuce čtení </a:t>
            </a:r>
            <a:r>
              <a:rPr lang="cs-CZ" altLang="cs-CZ" sz="2800" dirty="0"/>
              <a:t>se nevychází z </a:t>
            </a:r>
            <a:r>
              <a:rPr lang="cs-CZ" altLang="cs-CZ" sz="2800" dirty="0">
                <a:solidFill>
                  <a:srgbClr val="FFFF00"/>
                </a:solidFill>
              </a:rPr>
              <a:t>pahýlů slov</a:t>
            </a:r>
            <a:r>
              <a:rPr lang="cs-CZ" altLang="cs-CZ" sz="2800" dirty="0"/>
              <a:t>, které nic neznamenají (od hlásek a písmen ke slabikám, pak ke slovu a větě), ale z </a:t>
            </a:r>
            <a:r>
              <a:rPr lang="cs-CZ" altLang="cs-CZ" sz="2800" dirty="0">
                <a:solidFill>
                  <a:srgbClr val="FFFF00"/>
                </a:solidFill>
              </a:rPr>
              <a:t>vět a slov</a:t>
            </a:r>
            <a:r>
              <a:rPr lang="cs-CZ" altLang="cs-CZ" sz="2800" dirty="0"/>
              <a:t>, které tvoří </a:t>
            </a:r>
            <a:r>
              <a:rPr lang="cs-CZ" altLang="cs-CZ" sz="2800" dirty="0">
                <a:solidFill>
                  <a:srgbClr val="FFFF00"/>
                </a:solidFill>
              </a:rPr>
              <a:t>smysluplný celek </a:t>
            </a:r>
            <a:r>
              <a:rPr lang="cs-CZ" altLang="cs-CZ" sz="2800" dirty="0"/>
              <a:t>a mají svůj význam. Také při </a:t>
            </a:r>
            <a:r>
              <a:rPr lang="cs-CZ" altLang="cs-CZ" sz="2800" dirty="0">
                <a:solidFill>
                  <a:srgbClr val="FFFF00"/>
                </a:solidFill>
              </a:rPr>
              <a:t>výuce psaní </a:t>
            </a:r>
            <a:r>
              <a:rPr lang="cs-CZ" altLang="cs-CZ" sz="2800" dirty="0"/>
              <a:t>se klade důraz na smysl a porozumění (namísto drilování techniky psaní se začíná s psaním celých slov jako výrazů myšlenek.</a:t>
            </a:r>
          </a:p>
          <a:p>
            <a:pPr marL="0" indent="0" eaLnBrk="1" hangingPunct="1">
              <a:lnSpc>
                <a:spcPct val="90000"/>
              </a:lnSpc>
              <a:spcBef>
                <a:spcPts val="9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altLang="cs-CZ" dirty="0"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257AAEDA-448E-44C4-915F-B5913D52782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15888"/>
            <a:ext cx="8229600" cy="936625"/>
          </a:xfrm>
        </p:spPr>
        <p:txBody>
          <a:bodyPr/>
          <a:lstStyle/>
          <a:p>
            <a:pPr eaLnBrk="1" hangingPunct="1">
              <a:lnSpc>
                <a:spcPct val="95000"/>
              </a:lnSpc>
              <a:buClr>
                <a:srgbClr val="FFCC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br>
              <a:rPr lang="cs-CZ" sz="4000" dirty="0">
                <a:solidFill>
                  <a:srgbClr val="FFCC00"/>
                </a:solidFill>
                <a:latin typeface="Times New Roman" charset="0"/>
              </a:rPr>
            </a:br>
            <a:r>
              <a:rPr lang="cs-CZ" sz="2800" dirty="0">
                <a:solidFill>
                  <a:srgbClr val="FFFF00"/>
                </a:solidFill>
                <a:cs typeface="Times New Roman" pitchFamily="18" charset="0"/>
              </a:rPr>
              <a:t>Klíčové principy humanistického, osobnostně rozvíjejícího pojetí školního vzdělávání </a:t>
            </a:r>
            <a:br>
              <a:rPr lang="cs-CZ" sz="3200" dirty="0">
                <a:solidFill>
                  <a:srgbClr val="FFFF00"/>
                </a:solidFill>
                <a:latin typeface="Times New Roman" charset="0"/>
              </a:rPr>
            </a:br>
            <a:endParaRPr lang="en-GB" sz="3200" dirty="0">
              <a:solidFill>
                <a:srgbClr val="FFFF00"/>
              </a:solidFill>
              <a:latin typeface="Times New Roman" charset="0"/>
            </a:endParaRP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95D5A72A-6066-4429-A099-672AF5B296F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196975"/>
            <a:ext cx="8229600" cy="56610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b="1" dirty="0" err="1">
                <a:solidFill>
                  <a:srgbClr val="FFFF00"/>
                </a:solidFill>
                <a:latin typeface="+mj-lt"/>
              </a:rPr>
              <a:t>Konstrukvistický</a:t>
            </a:r>
            <a:r>
              <a:rPr lang="cs-CZ" sz="2800" b="1" dirty="0">
                <a:solidFill>
                  <a:srgbClr val="FFFF00"/>
                </a:solidFill>
                <a:latin typeface="+mj-lt"/>
              </a:rPr>
              <a:t> přístup - činnostní metody</a:t>
            </a:r>
            <a:r>
              <a:rPr lang="cs-CZ" sz="2800" b="1" dirty="0">
                <a:latin typeface="+mj-lt"/>
              </a:rPr>
              <a:t>, prožitkové </a:t>
            </a:r>
            <a:r>
              <a:rPr lang="cs-CZ" sz="2800" dirty="0">
                <a:latin typeface="+mj-lt"/>
              </a:rPr>
              <a:t>m. – vliv dramatické výchovy (omezit monopol verbálních metod)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b="1" dirty="0">
                <a:solidFill>
                  <a:srgbClr val="FFFF00"/>
                </a:solidFill>
                <a:latin typeface="+mj-lt"/>
              </a:rPr>
              <a:t>Skupinové</a:t>
            </a:r>
            <a:r>
              <a:rPr lang="cs-CZ" sz="2800" b="1" dirty="0">
                <a:latin typeface="+mj-lt"/>
              </a:rPr>
              <a:t> </a:t>
            </a:r>
            <a:r>
              <a:rPr lang="cs-CZ" sz="2800" dirty="0">
                <a:latin typeface="+mj-lt"/>
              </a:rPr>
              <a:t>činnosti</a:t>
            </a:r>
            <a:r>
              <a:rPr lang="cs-CZ" sz="2800" b="1" dirty="0">
                <a:latin typeface="+mj-lt"/>
              </a:rPr>
              <a:t>, </a:t>
            </a:r>
            <a:r>
              <a:rPr lang="cs-CZ" sz="2800" b="1" dirty="0">
                <a:solidFill>
                  <a:srgbClr val="FFFF00"/>
                </a:solidFill>
                <a:latin typeface="+mj-lt"/>
              </a:rPr>
              <a:t>k</a:t>
            </a:r>
            <a:r>
              <a:rPr lang="en-GB" sz="2800" b="1" dirty="0" err="1">
                <a:solidFill>
                  <a:srgbClr val="FFFF00"/>
                </a:solidFill>
                <a:latin typeface="+mj-lt"/>
              </a:rPr>
              <a:t>ooperativní</a:t>
            </a:r>
            <a:r>
              <a:rPr lang="en-GB" sz="2800" b="1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GB" sz="2800" dirty="0">
                <a:latin typeface="+mj-lt"/>
              </a:rPr>
              <a:t>u</a:t>
            </a:r>
            <a:r>
              <a:rPr lang="cs-CZ" sz="2800" dirty="0">
                <a:latin typeface="+mj-lt"/>
              </a:rPr>
              <a:t>č</a:t>
            </a:r>
            <a:r>
              <a:rPr lang="en-GB" sz="2800" dirty="0" err="1">
                <a:latin typeface="+mj-lt"/>
              </a:rPr>
              <a:t>ení</a:t>
            </a:r>
            <a:r>
              <a:rPr lang="cs-CZ" sz="2800" dirty="0">
                <a:latin typeface="+mj-lt"/>
              </a:rPr>
              <a:t>, samostatná práce </a:t>
            </a:r>
            <a:r>
              <a:rPr lang="cs-CZ" sz="2800" b="1" dirty="0">
                <a:latin typeface="+mj-lt"/>
              </a:rPr>
              <a:t>– </a:t>
            </a:r>
            <a:r>
              <a:rPr lang="cs-CZ" sz="2800" dirty="0">
                <a:latin typeface="+mj-lt"/>
              </a:rPr>
              <a:t>omezit monopol frontální výuky</a:t>
            </a:r>
            <a:endParaRPr lang="en-GB" sz="2800" b="1" dirty="0">
              <a:latin typeface="+mj-lt"/>
            </a:endParaRP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800" b="1" dirty="0" err="1">
                <a:solidFill>
                  <a:srgbClr val="FFFF00"/>
                </a:solidFill>
                <a:latin typeface="+mj-lt"/>
              </a:rPr>
              <a:t>Kvalitativní</a:t>
            </a:r>
            <a:r>
              <a:rPr lang="en-GB" sz="2800" b="1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GB" sz="2800" b="1" dirty="0" err="1">
                <a:solidFill>
                  <a:srgbClr val="FFFF00"/>
                </a:solidFill>
                <a:latin typeface="+mj-lt"/>
              </a:rPr>
              <a:t>hodnocení</a:t>
            </a:r>
            <a:r>
              <a:rPr lang="en-GB" sz="2800" b="1" dirty="0">
                <a:solidFill>
                  <a:srgbClr val="FFFF00"/>
                </a:solidFill>
                <a:latin typeface="+mj-lt"/>
              </a:rPr>
              <a:t> </a:t>
            </a:r>
            <a:r>
              <a:rPr lang="cs-CZ" sz="2800" dirty="0">
                <a:latin typeface="+mj-lt"/>
              </a:rPr>
              <a:t>ž</a:t>
            </a:r>
            <a:r>
              <a:rPr lang="en-GB" sz="2800" dirty="0" err="1">
                <a:latin typeface="+mj-lt"/>
              </a:rPr>
              <a:t>ák</a:t>
            </a:r>
            <a:r>
              <a:rPr lang="cs-CZ" sz="2800" dirty="0">
                <a:latin typeface="+mj-lt"/>
              </a:rPr>
              <a:t>ů, </a:t>
            </a:r>
            <a:r>
              <a:rPr lang="cs-CZ" sz="2800" dirty="0">
                <a:solidFill>
                  <a:srgbClr val="FFFF00"/>
                </a:solidFill>
                <a:latin typeface="+mj-lt"/>
              </a:rPr>
              <a:t>formativn</a:t>
            </a:r>
            <a:r>
              <a:rPr lang="cs-CZ" sz="2800" dirty="0">
                <a:latin typeface="+mj-lt"/>
              </a:rPr>
              <a:t>í, průběžné </a:t>
            </a:r>
            <a:r>
              <a:rPr lang="cs-CZ" sz="2800" dirty="0" err="1">
                <a:latin typeface="+mj-lt"/>
              </a:rPr>
              <a:t>h</a:t>
            </a:r>
            <a:r>
              <a:rPr lang="cs-CZ" sz="2800" dirty="0">
                <a:latin typeface="+mj-lt"/>
              </a:rPr>
              <a:t>. procesů výuky (nejen výsledků), U se do hloubky zamýšlí nad Ž – příčinami pokroků i obtíží, společně s nimi a rodiči plánuje další kroky na cestě </a:t>
            </a:r>
            <a:r>
              <a:rPr lang="cs-CZ" sz="2800" dirty="0" err="1">
                <a:latin typeface="+mj-lt"/>
              </a:rPr>
              <a:t>individ.rozvoje</a:t>
            </a:r>
            <a:endParaRPr lang="cs-CZ" sz="2800" dirty="0">
              <a:latin typeface="+mj-lt"/>
            </a:endParaRP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b="1" dirty="0" err="1">
                <a:solidFill>
                  <a:srgbClr val="FFFF00"/>
                </a:solidFill>
                <a:latin typeface="+mj-lt"/>
              </a:rPr>
              <a:t>Individ.vztahová</a:t>
            </a:r>
            <a:r>
              <a:rPr lang="cs-CZ" sz="2800" b="1" dirty="0">
                <a:solidFill>
                  <a:srgbClr val="FFFF00"/>
                </a:solidFill>
                <a:latin typeface="+mj-lt"/>
              </a:rPr>
              <a:t> norma </a:t>
            </a:r>
            <a:r>
              <a:rPr lang="cs-CZ" sz="2800" b="1" dirty="0">
                <a:latin typeface="+mj-lt"/>
              </a:rPr>
              <a:t>H</a:t>
            </a:r>
            <a:r>
              <a:rPr lang="cs-CZ" sz="2800" dirty="0">
                <a:latin typeface="+mj-lt"/>
              </a:rPr>
              <a:t>, pozitivní orientace na úspěchy a pokroky (co už umí, zvládá), </a:t>
            </a:r>
            <a:r>
              <a:rPr lang="cs-CZ" sz="2800" b="1" dirty="0">
                <a:latin typeface="+mj-lt"/>
              </a:rPr>
              <a:t>komplexnost H, </a:t>
            </a:r>
            <a:r>
              <a:rPr lang="cs-CZ" sz="2800" dirty="0">
                <a:latin typeface="+mj-lt"/>
              </a:rPr>
              <a:t>podpora</a:t>
            </a:r>
            <a:r>
              <a:rPr lang="cs-CZ" sz="2800" b="1" dirty="0">
                <a:latin typeface="+mj-lt"/>
              </a:rPr>
              <a:t> </a:t>
            </a:r>
            <a:r>
              <a:rPr lang="cs-CZ" sz="2800" b="1" dirty="0">
                <a:solidFill>
                  <a:srgbClr val="FFFF00"/>
                </a:solidFill>
                <a:latin typeface="+mj-lt"/>
              </a:rPr>
              <a:t>sebehodnocení</a:t>
            </a:r>
            <a:r>
              <a:rPr lang="cs-CZ" sz="2800" b="1" dirty="0">
                <a:latin typeface="+mj-lt"/>
              </a:rPr>
              <a:t> </a:t>
            </a:r>
            <a:r>
              <a:rPr lang="cs-CZ" sz="2800" dirty="0">
                <a:latin typeface="+mj-lt"/>
              </a:rPr>
              <a:t>a vzájemného H žáků, zapojení rodičů do H, portfolio </a:t>
            </a:r>
            <a:endParaRPr lang="en-GB" sz="2800" dirty="0">
              <a:latin typeface="+mj-lt"/>
            </a:endParaRP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sz="2800" b="1" dirty="0">
              <a:latin typeface="+mj-lt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sz="2800" dirty="0"/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9AA55729-EAEA-42AA-89DA-B6146D4FF1F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628775"/>
          </a:xfrm>
        </p:spPr>
        <p:txBody>
          <a:bodyPr/>
          <a:lstStyle/>
          <a:p>
            <a:pPr eaLnBrk="1" hangingPunct="1">
              <a:lnSpc>
                <a:spcPct val="95000"/>
              </a:lnSpc>
              <a:buClr>
                <a:srgbClr val="FFCC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br>
              <a:rPr lang="cs-CZ" sz="4000" dirty="0">
                <a:solidFill>
                  <a:srgbClr val="FFCC00"/>
                </a:solidFill>
                <a:latin typeface="Times New Roman" charset="0"/>
              </a:rPr>
            </a:br>
            <a:r>
              <a:rPr lang="cs-CZ" sz="4000" dirty="0">
                <a:solidFill>
                  <a:srgbClr val="FFFF00"/>
                </a:solidFill>
                <a:latin typeface="Times New Roman" charset="0"/>
              </a:rPr>
              <a:t>Nové paradigma – kritika </a:t>
            </a:r>
            <a:br>
              <a:rPr lang="cs-CZ" sz="4000" dirty="0">
                <a:solidFill>
                  <a:srgbClr val="FFFF00"/>
                </a:solidFill>
                <a:latin typeface="Times New Roman" charset="0"/>
              </a:rPr>
            </a:br>
            <a:endParaRPr lang="en-GB" sz="4000" dirty="0">
              <a:solidFill>
                <a:srgbClr val="FFFF00"/>
              </a:solidFill>
              <a:latin typeface="Times New Roman" charset="0"/>
            </a:endParaRP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7EA519AA-343A-49EB-9392-46E6DF158F2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476250"/>
            <a:ext cx="8229600" cy="60515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sz="28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sz="2800" dirty="0"/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b="1" dirty="0">
                <a:latin typeface="+mj-lt"/>
              </a:rPr>
              <a:t>Míra antropologické orientace 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b="1" dirty="0">
                <a:latin typeface="+mj-lt"/>
              </a:rPr>
              <a:t>Obrat k dítěti</a:t>
            </a:r>
            <a:r>
              <a:rPr lang="cs-CZ" dirty="0">
                <a:latin typeface="+mj-lt"/>
              </a:rPr>
              <a:t>…návrat k </a:t>
            </a:r>
            <a:r>
              <a:rPr lang="cs-CZ" b="1" dirty="0">
                <a:latin typeface="+mj-lt"/>
              </a:rPr>
              <a:t>idealizaci dítěte</a:t>
            </a:r>
            <a:r>
              <a:rPr lang="cs-CZ" dirty="0">
                <a:latin typeface="+mj-lt"/>
              </a:rPr>
              <a:t>, přeceňování potřeb Ž, svobody a tvořivosti…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b="1" dirty="0">
                <a:latin typeface="+mj-lt"/>
              </a:rPr>
              <a:t>Individualizace</a:t>
            </a:r>
            <a:r>
              <a:rPr lang="cs-CZ" dirty="0">
                <a:latin typeface="+mj-lt"/>
              </a:rPr>
              <a:t> vzdělávání…individualismus  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b="1" dirty="0">
                <a:latin typeface="+mj-lt"/>
              </a:rPr>
              <a:t>Partnerský, respektující </a:t>
            </a:r>
            <a:r>
              <a:rPr lang="cs-CZ" dirty="0">
                <a:latin typeface="+mj-lt"/>
              </a:rPr>
              <a:t>vztah U-Ž …. rezignace na vedoucí roli U, na nároky na Ž, na význam autority U 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dirty="0">
                <a:latin typeface="+mj-lt"/>
              </a:rPr>
              <a:t>Důraz na </a:t>
            </a:r>
            <a:r>
              <a:rPr lang="cs-CZ" b="1" dirty="0" err="1">
                <a:latin typeface="+mj-lt"/>
              </a:rPr>
              <a:t>mimokognitivní</a:t>
            </a:r>
            <a:r>
              <a:rPr lang="cs-CZ" b="1" dirty="0">
                <a:latin typeface="+mj-lt"/>
              </a:rPr>
              <a:t> cíle </a:t>
            </a:r>
            <a:r>
              <a:rPr lang="cs-CZ" dirty="0">
                <a:latin typeface="+mj-lt"/>
              </a:rPr>
              <a:t>…. ústup od kognitivních cílů školního vzdělávání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sz="2800" b="1" dirty="0">
              <a:latin typeface="Times New Roman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sz="2800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>
            <a:extLst>
              <a:ext uri="{FF2B5EF4-FFF2-40B4-BE49-F238E27FC236}">
                <a16:creationId xmlns:a16="http://schemas.microsoft.com/office/drawing/2014/main" id="{271E8EED-DB21-4F20-A2F0-671056FCA7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18487" cy="1079500"/>
          </a:xfrm>
        </p:spPr>
        <p:txBody>
          <a:bodyPr/>
          <a:lstStyle/>
          <a:p>
            <a:pPr eaLnBrk="1" hangingPunct="1"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4000" dirty="0">
                <a:latin typeface="+mn-lt"/>
                <a:cs typeface="Times New Roman" pitchFamily="18" charset="0"/>
              </a:rPr>
              <a:t> </a:t>
            </a:r>
            <a:r>
              <a:rPr lang="cs-CZ" sz="4000" dirty="0">
                <a:solidFill>
                  <a:srgbClr val="FFFF00"/>
                </a:solidFill>
                <a:latin typeface="+mn-lt"/>
                <a:cs typeface="Times New Roman" pitchFamily="18" charset="0"/>
              </a:rPr>
              <a:t>Úvodní otázky</a:t>
            </a:r>
            <a:endParaRPr lang="en-GB" sz="3600" dirty="0">
              <a:solidFill>
                <a:srgbClr val="FFFF0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14DDC6B0-ACEC-4DFE-9822-CDA5C71D2B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1513" y="1628775"/>
            <a:ext cx="7808912" cy="5113338"/>
          </a:xfrm>
        </p:spPr>
        <p:txBody>
          <a:bodyPr lIns="90000" tIns="46800" rIns="90000" bIns="46800"/>
          <a:lstStyle/>
          <a:p>
            <a:pPr eaLnBrk="1" hangingPunct="1">
              <a:lnSpc>
                <a:spcPct val="9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3600" dirty="0">
                <a:cs typeface="Times New Roman" pitchFamily="18" charset="0"/>
              </a:rPr>
              <a:t>Jaká je česká (základní) škola? Připravuje děti kvalitně na budoucí život – osobní, občanský, pracovní? 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3600" dirty="0">
                <a:cs typeface="Times New Roman" pitchFamily="18" charset="0"/>
              </a:rPr>
              <a:t>Silné a slabé stránky ??? 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3600" dirty="0">
                <a:cs typeface="Times New Roman" pitchFamily="18" charset="0"/>
              </a:rPr>
              <a:t>Potřebuje změnu? Pokud ano, proč, v čem především? 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682977FE-12D5-4FE7-8144-BE4CAD99A78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lnSpc>
                <a:spcPct val="95000"/>
              </a:lnSpc>
              <a:buClr>
                <a:srgbClr val="FFCC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br>
              <a:rPr lang="en-US" sz="3600" dirty="0">
                <a:solidFill>
                  <a:srgbClr val="FFFF00"/>
                </a:solidFill>
                <a:latin typeface="Times New Roman" charset="0"/>
              </a:rPr>
            </a:br>
            <a:r>
              <a:rPr lang="cs-CZ" sz="3600" dirty="0">
                <a:solidFill>
                  <a:srgbClr val="FFFF00"/>
                </a:solidFill>
                <a:latin typeface="Times New Roman" charset="0"/>
              </a:rPr>
              <a:t>K</a:t>
            </a:r>
            <a:r>
              <a:rPr lang="cs-CZ" sz="3200" dirty="0">
                <a:solidFill>
                  <a:srgbClr val="FFFF00"/>
                </a:solidFill>
                <a:latin typeface="Times New Roman" charset="0"/>
              </a:rPr>
              <a:t>valita školního vzdělávání, školy, výuky  </a:t>
            </a:r>
            <a:br>
              <a:rPr lang="cs-CZ" sz="4000" dirty="0">
                <a:solidFill>
                  <a:srgbClr val="FFFF00"/>
                </a:solidFill>
                <a:latin typeface="Times New Roman" charset="0"/>
              </a:rPr>
            </a:br>
            <a:endParaRPr lang="en-GB" sz="4000" dirty="0">
              <a:solidFill>
                <a:srgbClr val="FFFF00"/>
              </a:solidFill>
              <a:latin typeface="Times New Roman" charset="0"/>
            </a:endParaRP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3D1F9EC5-41F9-481A-B232-F784436F65A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333375"/>
            <a:ext cx="8229600" cy="62642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dirty="0"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b="1" dirty="0">
                <a:solidFill>
                  <a:srgbClr val="FFFF00"/>
                </a:solidFill>
                <a:latin typeface="+mj-lt"/>
              </a:rPr>
              <a:t>Charakteristiky</a:t>
            </a:r>
            <a:r>
              <a:rPr lang="en-US" b="1" dirty="0">
                <a:solidFill>
                  <a:srgbClr val="FFFF00"/>
                </a:solidFill>
                <a:latin typeface="+mj-lt"/>
              </a:rPr>
              <a:t> </a:t>
            </a:r>
            <a:r>
              <a:rPr lang="cs-CZ" b="1" dirty="0">
                <a:solidFill>
                  <a:srgbClr val="FFFF00"/>
                </a:solidFill>
                <a:latin typeface="+mj-lt"/>
              </a:rPr>
              <a:t>kvalitních/efektivních škol</a:t>
            </a:r>
            <a:r>
              <a:rPr lang="en-US" b="1" dirty="0">
                <a:solidFill>
                  <a:srgbClr val="FFFF00"/>
                </a:solidFill>
                <a:latin typeface="+mj-lt"/>
              </a:rPr>
              <a:t> </a:t>
            </a:r>
            <a:r>
              <a:rPr lang="cs-CZ" dirty="0">
                <a:solidFill>
                  <a:schemeClr val="bg1"/>
                </a:solidFill>
                <a:latin typeface="+mj-lt"/>
              </a:rPr>
              <a:t>na základě </a:t>
            </a:r>
            <a:r>
              <a:rPr lang="cs-CZ" dirty="0" err="1">
                <a:solidFill>
                  <a:schemeClr val="bg1"/>
                </a:solidFill>
                <a:latin typeface="+mj-lt"/>
              </a:rPr>
              <a:t>empiric.výzkumů</a:t>
            </a:r>
            <a:r>
              <a:rPr lang="cs-CZ" dirty="0">
                <a:solidFill>
                  <a:schemeClr val="bg1"/>
                </a:solidFill>
                <a:latin typeface="+mj-lt"/>
              </a:rPr>
              <a:t> : jasná vize školy, společný </a:t>
            </a:r>
            <a:r>
              <a:rPr lang="cs-CZ" dirty="0">
                <a:solidFill>
                  <a:srgbClr val="FFFF00"/>
                </a:solidFill>
                <a:latin typeface="+mj-lt"/>
              </a:rPr>
              <a:t>systém hodnot</a:t>
            </a:r>
            <a:r>
              <a:rPr lang="cs-CZ" dirty="0">
                <a:solidFill>
                  <a:schemeClr val="bg1"/>
                </a:solidFill>
                <a:latin typeface="+mj-lt"/>
              </a:rPr>
              <a:t>, sdílené cíle, pozitivní sociální </a:t>
            </a:r>
            <a:r>
              <a:rPr lang="cs-CZ" dirty="0">
                <a:solidFill>
                  <a:srgbClr val="FFFF00"/>
                </a:solidFill>
                <a:latin typeface="+mj-lt"/>
              </a:rPr>
              <a:t>klima, </a:t>
            </a:r>
            <a:r>
              <a:rPr lang="cs-CZ" dirty="0" err="1">
                <a:solidFill>
                  <a:srgbClr val="FFFF00"/>
                </a:solidFill>
                <a:latin typeface="+mj-lt"/>
              </a:rPr>
              <a:t>etos</a:t>
            </a:r>
            <a:r>
              <a:rPr lang="cs-CZ" dirty="0">
                <a:solidFill>
                  <a:srgbClr val="FFFF00"/>
                </a:solidFill>
                <a:latin typeface="+mj-lt"/>
              </a:rPr>
              <a:t> školy</a:t>
            </a:r>
            <a:r>
              <a:rPr lang="cs-CZ" dirty="0">
                <a:solidFill>
                  <a:schemeClr val="bg1"/>
                </a:solidFill>
                <a:latin typeface="+mj-lt"/>
              </a:rPr>
              <a:t>, profesionalita U sboru, „</a:t>
            </a:r>
            <a:r>
              <a:rPr lang="cs-CZ" dirty="0">
                <a:solidFill>
                  <a:srgbClr val="FFFF00"/>
                </a:solidFill>
                <a:latin typeface="+mj-lt"/>
              </a:rPr>
              <a:t>lidská dimenze“ </a:t>
            </a:r>
            <a:r>
              <a:rPr lang="cs-CZ" dirty="0">
                <a:solidFill>
                  <a:schemeClr val="bg1"/>
                </a:solidFill>
                <a:latin typeface="+mj-lt"/>
              </a:rPr>
              <a:t>– kvalita U osobností a kultura </a:t>
            </a:r>
            <a:r>
              <a:rPr lang="cs-CZ" dirty="0" err="1">
                <a:solidFill>
                  <a:schemeClr val="bg1"/>
                </a:solidFill>
                <a:latin typeface="+mj-lt"/>
              </a:rPr>
              <a:t>soc</a:t>
            </a:r>
            <a:r>
              <a:rPr lang="cs-CZ" dirty="0">
                <a:solidFill>
                  <a:schemeClr val="bg1"/>
                </a:solidFill>
                <a:latin typeface="+mj-lt"/>
              </a:rPr>
              <a:t>. vztahů (sociální kvalita školy), nízká fluktuace U, zaujetí U pro práci a ochota se vzdělávat, podpora profesního růstu ze strany vedení školy, </a:t>
            </a:r>
            <a:r>
              <a:rPr lang="cs-CZ" dirty="0">
                <a:solidFill>
                  <a:srgbClr val="FFFF00"/>
                </a:solidFill>
                <a:latin typeface="+mj-lt"/>
              </a:rPr>
              <a:t>spolupráce</a:t>
            </a:r>
            <a:r>
              <a:rPr lang="cs-CZ" dirty="0">
                <a:solidFill>
                  <a:schemeClr val="bg1"/>
                </a:solidFill>
                <a:latin typeface="+mj-lt"/>
              </a:rPr>
              <a:t> uvnitř školy i se sociál. partnery, </a:t>
            </a:r>
            <a:r>
              <a:rPr lang="cs-CZ" dirty="0">
                <a:solidFill>
                  <a:srgbClr val="FFFF00"/>
                </a:solidFill>
                <a:latin typeface="+mj-lt"/>
              </a:rPr>
              <a:t>způsob výuky vytvářející podmínky pro pokrok a úspěch v učení u všech žáků </a:t>
            </a:r>
            <a:r>
              <a:rPr lang="cs-CZ" dirty="0">
                <a:solidFill>
                  <a:schemeClr val="bg1"/>
                </a:solidFill>
                <a:latin typeface="+mj-lt"/>
              </a:rPr>
              <a:t>(přidaná hodnota)-</a:t>
            </a:r>
            <a:r>
              <a:rPr lang="cs-CZ" sz="2800" dirty="0" err="1">
                <a:solidFill>
                  <a:schemeClr val="bg1"/>
                </a:solidFill>
                <a:latin typeface="+mj-lt"/>
              </a:rPr>
              <a:t>Purkey</a:t>
            </a:r>
            <a:r>
              <a:rPr lang="cs-CZ" sz="2800" dirty="0">
                <a:solidFill>
                  <a:schemeClr val="bg1"/>
                </a:solidFill>
                <a:latin typeface="+mj-lt"/>
              </a:rPr>
              <a:t>-</a:t>
            </a:r>
            <a:r>
              <a:rPr lang="cs-CZ" sz="2800" dirty="0" err="1">
                <a:solidFill>
                  <a:schemeClr val="bg1"/>
                </a:solidFill>
                <a:latin typeface="+mj-lt"/>
              </a:rPr>
              <a:t>Smith</a:t>
            </a:r>
            <a:r>
              <a:rPr lang="cs-CZ" sz="2800" dirty="0">
                <a:solidFill>
                  <a:schemeClr val="bg1"/>
                </a:solidFill>
                <a:latin typeface="+mj-lt"/>
              </a:rPr>
              <a:t>, </a:t>
            </a:r>
            <a:r>
              <a:rPr lang="cs-CZ" sz="2800" dirty="0" err="1">
                <a:solidFill>
                  <a:schemeClr val="bg1"/>
                </a:solidFill>
                <a:latin typeface="+mj-lt"/>
              </a:rPr>
              <a:t>Mortimore</a:t>
            </a:r>
            <a:r>
              <a:rPr lang="cs-CZ" sz="2800" dirty="0">
                <a:solidFill>
                  <a:schemeClr val="bg1"/>
                </a:solidFill>
                <a:latin typeface="+mj-lt"/>
              </a:rPr>
              <a:t>, </a:t>
            </a:r>
            <a:r>
              <a:rPr lang="cs-CZ" sz="2800" dirty="0" err="1">
                <a:solidFill>
                  <a:schemeClr val="bg1"/>
                </a:solidFill>
                <a:latin typeface="+mj-lt"/>
              </a:rPr>
              <a:t>Sheerens</a:t>
            </a:r>
            <a:r>
              <a:rPr lang="cs-CZ" sz="2800" dirty="0">
                <a:solidFill>
                  <a:schemeClr val="bg1"/>
                </a:solidFill>
                <a:latin typeface="+mj-lt"/>
              </a:rPr>
              <a:t>, Rýdl, Ryška, Tupý, Spilková, </a:t>
            </a:r>
            <a:r>
              <a:rPr lang="cs-CZ" sz="2800" dirty="0" err="1">
                <a:solidFill>
                  <a:schemeClr val="bg1"/>
                </a:solidFill>
                <a:latin typeface="+mj-lt"/>
              </a:rPr>
              <a:t>Walterová</a:t>
            </a:r>
            <a:r>
              <a:rPr lang="cs-CZ" sz="2800" dirty="0">
                <a:solidFill>
                  <a:schemeClr val="bg1"/>
                </a:solidFill>
                <a:latin typeface="+mj-lt"/>
              </a:rPr>
              <a:t>  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sz="2800" b="1" dirty="0">
              <a:latin typeface="Times New Roman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sz="2800" dirty="0"/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3074">
            <a:extLst>
              <a:ext uri="{FF2B5EF4-FFF2-40B4-BE49-F238E27FC236}">
                <a16:creationId xmlns:a16="http://schemas.microsoft.com/office/drawing/2014/main" id="{AF729E75-789F-47DE-8594-0DD7393D69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448675" cy="647700"/>
          </a:xfrm>
        </p:spPr>
        <p:txBody>
          <a:bodyPr/>
          <a:lstStyle/>
          <a:p>
            <a:pPr eaLnBrk="1" hangingPunct="1">
              <a:defRPr/>
            </a:pPr>
            <a:br>
              <a:rPr lang="cs-CZ" sz="2800" dirty="0">
                <a:solidFill>
                  <a:schemeClr val="bg1"/>
                </a:solidFill>
                <a:latin typeface="Times New Roman" charset="0"/>
              </a:rPr>
            </a:br>
            <a:r>
              <a:rPr lang="cs-CZ" sz="3200" dirty="0">
                <a:solidFill>
                  <a:srgbClr val="FFFF00"/>
                </a:solidFill>
              </a:rPr>
              <a:t>Výzkumy faktorů-vliv na výsledky a chování Ž</a:t>
            </a:r>
            <a:br>
              <a:rPr lang="cs-CZ" sz="2800" dirty="0">
                <a:solidFill>
                  <a:srgbClr val="FFFF00"/>
                </a:solidFill>
              </a:rPr>
            </a:br>
            <a:endParaRPr lang="cs-CZ" sz="2800" b="0" dirty="0">
              <a:solidFill>
                <a:srgbClr val="FFFF00"/>
              </a:solidFill>
            </a:endParaRPr>
          </a:p>
        </p:txBody>
      </p:sp>
      <p:sp>
        <p:nvSpPr>
          <p:cNvPr id="141315" name="Rectangle 3075">
            <a:extLst>
              <a:ext uri="{FF2B5EF4-FFF2-40B4-BE49-F238E27FC236}">
                <a16:creationId xmlns:a16="http://schemas.microsoft.com/office/drawing/2014/main" id="{9D2275A0-0B4D-4BFF-9D38-A5522FD9D9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836613"/>
            <a:ext cx="8435975" cy="59055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dirty="0">
                <a:solidFill>
                  <a:schemeClr val="bg1"/>
                </a:solidFill>
                <a:latin typeface="+mj-lt"/>
              </a:rPr>
              <a:t>Vyžadování výkonu (</a:t>
            </a:r>
            <a:r>
              <a:rPr lang="cs-CZ" sz="2800" dirty="0">
                <a:solidFill>
                  <a:srgbClr val="FFFF00"/>
                </a:solidFill>
                <a:latin typeface="+mj-lt"/>
              </a:rPr>
              <a:t>přiměřené požadavky</a:t>
            </a:r>
            <a:r>
              <a:rPr lang="cs-CZ" sz="2800" dirty="0">
                <a:solidFill>
                  <a:schemeClr val="bg1"/>
                </a:solidFill>
                <a:latin typeface="+mj-lt"/>
              </a:rPr>
              <a:t>), podnětnost vyučování, </a:t>
            </a:r>
            <a:r>
              <a:rPr lang="cs-CZ" sz="2800" dirty="0">
                <a:solidFill>
                  <a:srgbClr val="FFFF00"/>
                </a:solidFill>
                <a:latin typeface="+mj-lt"/>
              </a:rPr>
              <a:t>kultura povzbuzování a podpory</a:t>
            </a:r>
            <a:r>
              <a:rPr lang="cs-CZ" sz="2800" dirty="0">
                <a:solidFill>
                  <a:schemeClr val="bg1"/>
                </a:solidFill>
                <a:latin typeface="+mj-lt"/>
              </a:rPr>
              <a:t>, vysoká míra </a:t>
            </a:r>
            <a:r>
              <a:rPr lang="cs-CZ" sz="2800" dirty="0">
                <a:solidFill>
                  <a:srgbClr val="FFFF00"/>
                </a:solidFill>
                <a:latin typeface="+mj-lt"/>
              </a:rPr>
              <a:t>spokojenosti účastníků školního života</a:t>
            </a:r>
            <a:r>
              <a:rPr lang="cs-CZ" sz="2800" dirty="0">
                <a:solidFill>
                  <a:schemeClr val="bg1"/>
                </a:solidFill>
                <a:latin typeface="+mj-lt"/>
              </a:rPr>
              <a:t>, spolupráce </a:t>
            </a:r>
            <a:r>
              <a:rPr lang="cs-CZ" sz="2800" dirty="0">
                <a:solidFill>
                  <a:srgbClr val="FFFF00"/>
                </a:solidFill>
                <a:latin typeface="+mj-lt"/>
              </a:rPr>
              <a:t>a hodnotový konsenzus v U sboru</a:t>
            </a:r>
            <a:r>
              <a:rPr lang="cs-CZ" sz="2800" dirty="0">
                <a:solidFill>
                  <a:schemeClr val="bg1"/>
                </a:solidFill>
                <a:latin typeface="+mj-lt"/>
              </a:rPr>
              <a:t>, </a:t>
            </a:r>
            <a:r>
              <a:rPr lang="cs-CZ" sz="2800" dirty="0" err="1">
                <a:solidFill>
                  <a:schemeClr val="bg1"/>
                </a:solidFill>
                <a:latin typeface="+mj-lt"/>
              </a:rPr>
              <a:t>integrovanost</a:t>
            </a:r>
            <a:r>
              <a:rPr lang="cs-CZ" sz="2800" dirty="0">
                <a:solidFill>
                  <a:schemeClr val="bg1"/>
                </a:solidFill>
                <a:latin typeface="+mj-lt"/>
              </a:rPr>
              <a:t> U sboru, nízká fluktuace U, zájem o žáky, konstruktivní zvládání konfliktů ve třídách i U sboru (</a:t>
            </a:r>
            <a:r>
              <a:rPr lang="cs-CZ" sz="2800" dirty="0" err="1">
                <a:solidFill>
                  <a:schemeClr val="bg1"/>
                </a:solidFill>
                <a:latin typeface="+mj-lt"/>
              </a:rPr>
              <a:t>Rutter</a:t>
            </a:r>
            <a:r>
              <a:rPr lang="cs-CZ" sz="2800" dirty="0">
                <a:solidFill>
                  <a:schemeClr val="bg1"/>
                </a:solidFill>
                <a:latin typeface="+mj-lt"/>
              </a:rPr>
              <a:t>, </a:t>
            </a:r>
            <a:r>
              <a:rPr lang="cs-CZ" sz="2800" dirty="0" err="1">
                <a:solidFill>
                  <a:schemeClr val="bg1"/>
                </a:solidFill>
                <a:latin typeface="+mj-lt"/>
              </a:rPr>
              <a:t>Fend</a:t>
            </a:r>
            <a:r>
              <a:rPr lang="cs-CZ" sz="2800" dirty="0">
                <a:solidFill>
                  <a:schemeClr val="bg1"/>
                </a:solidFill>
                <a:latin typeface="+mj-lt"/>
              </a:rPr>
              <a:t>) – </a:t>
            </a:r>
            <a:r>
              <a:rPr lang="cs-CZ" sz="2800" dirty="0">
                <a:solidFill>
                  <a:srgbClr val="FFFF00"/>
                </a:solidFill>
                <a:latin typeface="+mj-lt"/>
              </a:rPr>
              <a:t>vliv „</a:t>
            </a:r>
            <a:r>
              <a:rPr lang="cs-CZ" sz="2800" b="1" dirty="0">
                <a:solidFill>
                  <a:srgbClr val="FFFF00"/>
                </a:solidFill>
                <a:latin typeface="+mj-lt"/>
              </a:rPr>
              <a:t>měkkých“ faktorů</a:t>
            </a:r>
            <a:r>
              <a:rPr lang="cs-CZ" sz="2800" dirty="0">
                <a:solidFill>
                  <a:srgbClr val="FFFF00"/>
                </a:solidFill>
                <a:latin typeface="+mj-lt"/>
              </a:rPr>
              <a:t> – „</a:t>
            </a:r>
            <a:r>
              <a:rPr lang="cs-CZ" sz="2800" b="1" dirty="0">
                <a:solidFill>
                  <a:srgbClr val="FFFF00"/>
                </a:solidFill>
                <a:latin typeface="+mj-lt"/>
              </a:rPr>
              <a:t>sociální kvalita školy“ </a:t>
            </a:r>
            <a:r>
              <a:rPr lang="cs-CZ" sz="2800" dirty="0">
                <a:solidFill>
                  <a:schemeClr val="bg1"/>
                </a:solidFill>
                <a:latin typeface="+mj-lt"/>
              </a:rPr>
              <a:t>- klima, étos, kultura sociálních vztahů vs. „</a:t>
            </a:r>
            <a:r>
              <a:rPr lang="cs-CZ" sz="2800" dirty="0">
                <a:solidFill>
                  <a:srgbClr val="FFFF00"/>
                </a:solidFill>
                <a:latin typeface="+mj-lt"/>
              </a:rPr>
              <a:t>tvrdé“, výkonové faktory</a:t>
            </a:r>
            <a:r>
              <a:rPr lang="cs-CZ" sz="2800" b="1" dirty="0">
                <a:solidFill>
                  <a:srgbClr val="FFFF00"/>
                </a:solidFill>
                <a:latin typeface="+mj-lt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>
                <a:solidFill>
                  <a:srgbClr val="FFFF00"/>
                </a:solidFill>
                <a:latin typeface="+mj-lt"/>
              </a:rPr>
              <a:t>Rizika</a:t>
            </a:r>
            <a:r>
              <a:rPr lang="cs-CZ" sz="2800" dirty="0">
                <a:solidFill>
                  <a:schemeClr val="bg1"/>
                </a:solidFill>
                <a:latin typeface="+mj-lt"/>
              </a:rPr>
              <a:t> přeceňování manifestních, viditelných aspektů na úkor skrytých – ale pro rozvoj osobnosti klíčových (</a:t>
            </a:r>
            <a:r>
              <a:rPr lang="cs-CZ" sz="2800" dirty="0" err="1">
                <a:solidFill>
                  <a:schemeClr val="bg1"/>
                </a:solidFill>
                <a:latin typeface="+mj-lt"/>
              </a:rPr>
              <a:t>Štech</a:t>
            </a:r>
            <a:r>
              <a:rPr lang="cs-CZ" sz="2800" dirty="0">
                <a:solidFill>
                  <a:schemeClr val="bg1"/>
                </a:solidFill>
                <a:latin typeface="+mj-lt"/>
              </a:rPr>
              <a:t>, Mareš, </a:t>
            </a:r>
            <a:r>
              <a:rPr lang="cs-CZ" sz="2800" dirty="0" err="1">
                <a:solidFill>
                  <a:schemeClr val="bg1"/>
                </a:solidFill>
                <a:latin typeface="+mj-lt"/>
              </a:rPr>
              <a:t>Kaščák</a:t>
            </a:r>
            <a:r>
              <a:rPr lang="cs-CZ" sz="2800" dirty="0">
                <a:solidFill>
                  <a:schemeClr val="bg1"/>
                </a:solidFill>
                <a:latin typeface="+mj-lt"/>
              </a:rPr>
              <a:t>) – význam </a:t>
            </a:r>
            <a:r>
              <a:rPr lang="cs-CZ" sz="2800" b="1" dirty="0">
                <a:solidFill>
                  <a:srgbClr val="FFFF00"/>
                </a:solidFill>
                <a:latin typeface="+mj-lt"/>
              </a:rPr>
              <a:t>skrytého kurikula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dirty="0">
                <a:solidFill>
                  <a:schemeClr val="bg1"/>
                </a:solidFill>
                <a:latin typeface="+mj-lt"/>
              </a:rPr>
              <a:t>Výzkumy </a:t>
            </a:r>
            <a:r>
              <a:rPr lang="cs-CZ" sz="2800" b="1" dirty="0">
                <a:solidFill>
                  <a:srgbClr val="FFFF00"/>
                </a:solidFill>
                <a:latin typeface="+mj-lt"/>
              </a:rPr>
              <a:t>kvality života ve škole </a:t>
            </a:r>
            <a:r>
              <a:rPr lang="cs-CZ" sz="2800" dirty="0">
                <a:solidFill>
                  <a:schemeClr val="bg1"/>
                </a:solidFill>
                <a:latin typeface="+mj-lt"/>
              </a:rPr>
              <a:t>– z perspektivy U i Ž (Mareš, Lukášová) – důraz na </a:t>
            </a:r>
            <a:r>
              <a:rPr lang="cs-CZ" sz="2800" dirty="0" err="1">
                <a:solidFill>
                  <a:schemeClr val="bg1"/>
                </a:solidFill>
                <a:latin typeface="+mj-lt"/>
              </a:rPr>
              <a:t>well-being</a:t>
            </a:r>
            <a:endParaRPr lang="cs-CZ" sz="2800" dirty="0">
              <a:solidFill>
                <a:schemeClr val="bg1"/>
              </a:solidFill>
              <a:latin typeface="+mj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800" dirty="0">
              <a:solidFill>
                <a:srgbClr val="FFFF00"/>
              </a:solidFill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b="1" dirty="0">
              <a:solidFill>
                <a:srgbClr val="FFFF00"/>
              </a:solidFill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b="1" dirty="0">
              <a:solidFill>
                <a:srgbClr val="FFFF00"/>
              </a:solidFill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3600" b="1" dirty="0"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3600" b="1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EE2C7D-2E16-4B83-8FB6-9CAD15E56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5100"/>
            <a:ext cx="8228013" cy="742950"/>
          </a:xfrm>
        </p:spPr>
        <p:txBody>
          <a:bodyPr/>
          <a:lstStyle/>
          <a:p>
            <a:pPr>
              <a:defRPr/>
            </a:pPr>
            <a:r>
              <a:rPr lang="cs-CZ" sz="3600" dirty="0">
                <a:solidFill>
                  <a:srgbClr val="FFFF00"/>
                </a:solidFill>
                <a:latin typeface="Times New Roman" charset="0"/>
              </a:rPr>
              <a:t>Výzkumy - klíčové znaky kvalitní výuky </a:t>
            </a:r>
            <a:endParaRPr lang="cs-CZ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BAF2E5-151F-4E4C-B5B1-F0114471A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908050"/>
            <a:ext cx="8228012" cy="5792788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dirty="0">
                <a:solidFill>
                  <a:srgbClr val="FFFF00"/>
                </a:solidFill>
                <a:latin typeface="+mj-lt"/>
              </a:rPr>
              <a:t>P</a:t>
            </a:r>
            <a:r>
              <a:rPr lang="cs-CZ" sz="2800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odporující klima </a:t>
            </a:r>
            <a:r>
              <a:rPr lang="cs-CZ" sz="2800" dirty="0">
                <a:latin typeface="+mj-lt"/>
                <a:cs typeface="Times New Roman" pitchFamily="18" charset="0"/>
              </a:rPr>
              <a:t>třídy, příležitosti k učení, volba učiva a výukových činností odpovídajících obecným cílům, podpora orientace Ž v učivu a jeho smyslu, soudržnost a strukturovanost učiva, otázky a diskuze dávající prostor k přemýšlení o učivu, aktivování předchozích znalostí Ž,  </a:t>
            </a:r>
            <a:r>
              <a:rPr lang="cs-CZ" sz="2800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rozvíjející podpora Ž při plnění učebních úloh (</a:t>
            </a:r>
            <a:r>
              <a:rPr lang="cs-CZ" sz="2800" dirty="0" err="1">
                <a:solidFill>
                  <a:srgbClr val="FFFF00"/>
                </a:solidFill>
                <a:latin typeface="+mj-lt"/>
                <a:cs typeface="Times New Roman" pitchFamily="18" charset="0"/>
              </a:rPr>
              <a:t>scaffolding</a:t>
            </a:r>
            <a:r>
              <a:rPr lang="cs-CZ" sz="2800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), </a:t>
            </a:r>
            <a:r>
              <a:rPr lang="cs-CZ" sz="2800" dirty="0">
                <a:latin typeface="+mj-lt"/>
                <a:cs typeface="Times New Roman" pitchFamily="18" charset="0"/>
              </a:rPr>
              <a:t>vyučování učebním strategiím, kooperativní učení, očekávání vysokého výkonu, </a:t>
            </a:r>
            <a:r>
              <a:rPr lang="cs-CZ" sz="2800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podpora vnitřní motivace k učení, časté monitorování pokroku Ž a dostatek zpětných vazeb k procesu učení</a:t>
            </a:r>
            <a:r>
              <a:rPr lang="cs-CZ" sz="2800" dirty="0">
                <a:latin typeface="+mj-lt"/>
                <a:cs typeface="Times New Roman" pitchFamily="18" charset="0"/>
              </a:rPr>
              <a:t> (např. </a:t>
            </a:r>
            <a:r>
              <a:rPr lang="cs-CZ" sz="2800" dirty="0" err="1">
                <a:latin typeface="+mj-lt"/>
                <a:cs typeface="Times New Roman" pitchFamily="18" charset="0"/>
              </a:rPr>
              <a:t>Brophy</a:t>
            </a:r>
            <a:r>
              <a:rPr lang="cs-CZ" sz="2800" dirty="0">
                <a:latin typeface="+mj-lt"/>
                <a:cs typeface="Times New Roman" pitchFamily="18" charset="0"/>
              </a:rPr>
              <a:t> 2000, </a:t>
            </a:r>
            <a:r>
              <a:rPr lang="cs-CZ" sz="2800" dirty="0" err="1">
                <a:latin typeface="+mj-lt"/>
                <a:cs typeface="Times New Roman" pitchFamily="18" charset="0"/>
              </a:rPr>
              <a:t>Marzano</a:t>
            </a:r>
            <a:r>
              <a:rPr lang="cs-CZ" sz="2800" dirty="0">
                <a:latin typeface="+mj-lt"/>
                <a:cs typeface="Times New Roman" pitchFamily="18" charset="0"/>
              </a:rPr>
              <a:t> 2003, </a:t>
            </a:r>
            <a:r>
              <a:rPr lang="cs-CZ" sz="2800" dirty="0" err="1">
                <a:latin typeface="+mj-lt"/>
                <a:cs typeface="Times New Roman" pitchFamily="18" charset="0"/>
              </a:rPr>
              <a:t>Scheerens</a:t>
            </a:r>
            <a:r>
              <a:rPr lang="cs-CZ" sz="2800" dirty="0">
                <a:latin typeface="+mj-lt"/>
                <a:cs typeface="Times New Roman" pitchFamily="18" charset="0"/>
              </a:rPr>
              <a:t> 1996, </a:t>
            </a:r>
            <a:r>
              <a:rPr lang="cs-CZ" sz="2800" dirty="0" err="1">
                <a:latin typeface="+mj-lt"/>
                <a:cs typeface="Times New Roman" pitchFamily="18" charset="0"/>
              </a:rPr>
              <a:t>Walberg</a:t>
            </a:r>
            <a:r>
              <a:rPr lang="cs-CZ" sz="2800" dirty="0">
                <a:latin typeface="+mj-lt"/>
                <a:cs typeface="Times New Roman" pitchFamily="18" charset="0"/>
              </a:rPr>
              <a:t>, </a:t>
            </a:r>
            <a:r>
              <a:rPr lang="cs-CZ" sz="2800" dirty="0" err="1">
                <a:latin typeface="+mj-lt"/>
                <a:cs typeface="Times New Roman" pitchFamily="18" charset="0"/>
              </a:rPr>
              <a:t>Paik</a:t>
            </a:r>
            <a:r>
              <a:rPr lang="cs-CZ" sz="2800" dirty="0">
                <a:latin typeface="+mj-lt"/>
                <a:cs typeface="Times New Roman" pitchFamily="18" charset="0"/>
              </a:rPr>
              <a:t> 2000, Starý,Chvál 2009, Janík 2010) 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EE2C7D-2E16-4B83-8FB6-9CAD15E56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5100"/>
            <a:ext cx="8228013" cy="527050"/>
          </a:xfrm>
        </p:spPr>
        <p:txBody>
          <a:bodyPr/>
          <a:lstStyle/>
          <a:p>
            <a:pPr>
              <a:defRPr/>
            </a:pPr>
            <a:r>
              <a:rPr lang="cs-CZ" sz="3600" dirty="0">
                <a:solidFill>
                  <a:srgbClr val="FFFF00"/>
                </a:solidFill>
              </a:rPr>
              <a:t>Realita českého školství</a:t>
            </a:r>
            <a:endParaRPr lang="cs-CZ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BAF2E5-151F-4E4C-B5B1-F0114471A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765175"/>
            <a:ext cx="8351837" cy="59356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b="1" dirty="0">
                <a:solidFill>
                  <a:srgbClr val="FFFF00"/>
                </a:solidFill>
              </a:rPr>
              <a:t>Vzdělávací  politika </a:t>
            </a:r>
            <a:r>
              <a:rPr lang="cs-CZ" sz="2800" dirty="0">
                <a:solidFill>
                  <a:schemeClr val="bg1"/>
                </a:solidFill>
              </a:rPr>
              <a:t>– celá 90. léta – nejasné, co je kvalitní vzdělávání, zlom: Bílá kniha, RVP aj.  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b="1" dirty="0">
                <a:solidFill>
                  <a:schemeClr val="bg1"/>
                </a:solidFill>
              </a:rPr>
              <a:t>Od zač. 90 let – </a:t>
            </a:r>
            <a:r>
              <a:rPr lang="cs-CZ" sz="2800" b="1" dirty="0">
                <a:solidFill>
                  <a:srgbClr val="FFFF00"/>
                </a:solidFill>
              </a:rPr>
              <a:t>vnitřní reforma (NEMES, PAU)</a:t>
            </a:r>
            <a:r>
              <a:rPr lang="cs-CZ" sz="2800" b="1" dirty="0">
                <a:solidFill>
                  <a:schemeClr val="bg1"/>
                </a:solidFill>
              </a:rPr>
              <a:t>, </a:t>
            </a:r>
            <a:r>
              <a:rPr lang="cs-CZ" sz="2800" dirty="0">
                <a:solidFill>
                  <a:schemeClr val="bg1"/>
                </a:solidFill>
              </a:rPr>
              <a:t>úsilí o humanizaci školy, na dítě zaměřené pojetí </a:t>
            </a:r>
            <a:r>
              <a:rPr lang="cs-CZ" sz="2800" dirty="0" err="1">
                <a:solidFill>
                  <a:schemeClr val="bg1"/>
                </a:solidFill>
              </a:rPr>
              <a:t>vzděláv</a:t>
            </a:r>
            <a:r>
              <a:rPr lang="cs-CZ" sz="2800" dirty="0">
                <a:solidFill>
                  <a:schemeClr val="bg1"/>
                </a:solidFill>
              </a:rPr>
              <a:t>. </a:t>
            </a:r>
            <a:endParaRPr lang="cs-CZ" sz="2800" dirty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b="1" dirty="0">
                <a:solidFill>
                  <a:srgbClr val="FFFF00"/>
                </a:solidFill>
              </a:rPr>
              <a:t>Ucelené alternativní koncepce </a:t>
            </a:r>
            <a:r>
              <a:rPr lang="cs-CZ" sz="2800" b="1" dirty="0"/>
              <a:t>-</a:t>
            </a:r>
            <a:r>
              <a:rPr lang="cs-CZ" sz="2800" dirty="0"/>
              <a:t> školy waldorfské, Montessori a </a:t>
            </a:r>
            <a:r>
              <a:rPr lang="cs-CZ" sz="2800" dirty="0" err="1"/>
              <a:t>daltonské</a:t>
            </a:r>
            <a:r>
              <a:rPr lang="cs-CZ" sz="2800" dirty="0"/>
              <a:t>, výrazné komunity – asociace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b="1" dirty="0">
                <a:solidFill>
                  <a:srgbClr val="FFFF00"/>
                </a:solidFill>
              </a:rPr>
              <a:t>Inovativní projekty </a:t>
            </a:r>
            <a:r>
              <a:rPr lang="cs-CZ" sz="2800" dirty="0"/>
              <a:t>a programy – soudobé alternativy – </a:t>
            </a:r>
            <a:r>
              <a:rPr lang="cs-CZ" sz="2800" b="1" dirty="0"/>
              <a:t>Začít spolu</a:t>
            </a:r>
            <a:r>
              <a:rPr lang="cs-CZ" sz="2800" dirty="0"/>
              <a:t>/Step by step, </a:t>
            </a:r>
            <a:r>
              <a:rPr lang="cs-CZ" sz="2800" b="1" dirty="0"/>
              <a:t>RWCT</a:t>
            </a:r>
            <a:r>
              <a:rPr lang="cs-CZ" sz="2800" dirty="0"/>
              <a:t>, Zdravá škola, Tvořivá škola, </a:t>
            </a:r>
            <a:r>
              <a:rPr lang="cs-CZ" sz="2800" b="1" dirty="0">
                <a:solidFill>
                  <a:srgbClr val="FFFF00"/>
                </a:solidFill>
              </a:rPr>
              <a:t>společné rysy</a:t>
            </a:r>
            <a:r>
              <a:rPr lang="cs-CZ" sz="2800" dirty="0"/>
              <a:t>: </a:t>
            </a:r>
            <a:r>
              <a:rPr lang="cs-CZ" sz="2800" dirty="0">
                <a:solidFill>
                  <a:srgbClr val="FFFF00"/>
                </a:solidFill>
              </a:rPr>
              <a:t>inkluzivní vzdělávání, osobnostní a sociální rozvoj</a:t>
            </a:r>
            <a:r>
              <a:rPr lang="cs-CZ" sz="2800" dirty="0"/>
              <a:t>, životní kompetence, kvalita </a:t>
            </a:r>
            <a:r>
              <a:rPr lang="cs-CZ" sz="2800" dirty="0" err="1"/>
              <a:t>sociál.vztahů</a:t>
            </a:r>
            <a:r>
              <a:rPr lang="cs-CZ" sz="2800" dirty="0"/>
              <a:t>, integrace obsahu </a:t>
            </a:r>
            <a:r>
              <a:rPr lang="cs-CZ" sz="2800" dirty="0" err="1"/>
              <a:t>vzděl</a:t>
            </a:r>
            <a:r>
              <a:rPr lang="cs-CZ" sz="2800" dirty="0"/>
              <a:t>., </a:t>
            </a:r>
            <a:r>
              <a:rPr lang="cs-CZ" sz="2800" dirty="0">
                <a:solidFill>
                  <a:srgbClr val="FFFF00"/>
                </a:solidFill>
              </a:rPr>
              <a:t>kooperativní</a:t>
            </a:r>
            <a:r>
              <a:rPr lang="cs-CZ" sz="2800" dirty="0"/>
              <a:t> a konstruktivistické strategie výuky, spolupráce s rodiči, </a:t>
            </a:r>
            <a:r>
              <a:rPr lang="cs-CZ" sz="2800" dirty="0">
                <a:solidFill>
                  <a:srgbClr val="FFFF00"/>
                </a:solidFill>
              </a:rPr>
              <a:t>sítě</a:t>
            </a:r>
            <a:r>
              <a:rPr lang="cs-CZ" sz="2800" dirty="0"/>
              <a:t> </a:t>
            </a:r>
            <a:r>
              <a:rPr lang="cs-CZ" sz="2800" dirty="0">
                <a:solidFill>
                  <a:srgbClr val="FFFF00"/>
                </a:solidFill>
              </a:rPr>
              <a:t>spolupracujících škol 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b="1" dirty="0">
                <a:solidFill>
                  <a:srgbClr val="FFFF00"/>
                </a:solidFill>
              </a:rPr>
              <a:t>Růst autonomie škol - </a:t>
            </a:r>
            <a:r>
              <a:rPr lang="cs-CZ" sz="2800" dirty="0">
                <a:solidFill>
                  <a:srgbClr val="FFFF00"/>
                </a:solidFill>
              </a:rPr>
              <a:t>r</a:t>
            </a:r>
            <a:r>
              <a:rPr lang="cs-CZ" sz="2800" dirty="0">
                <a:solidFill>
                  <a:srgbClr val="FFFF00"/>
                </a:solidFill>
                <a:effectLst/>
              </a:rPr>
              <a:t>ozmanitost</a:t>
            </a:r>
            <a:r>
              <a:rPr lang="cs-CZ" sz="2800" dirty="0">
                <a:effectLst/>
              </a:rPr>
              <a:t> cest ke kvalit. škole</a:t>
            </a:r>
            <a:endParaRPr lang="cs-CZ" sz="2800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EE2C7D-2E16-4B83-8FB6-9CAD15E56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5100"/>
            <a:ext cx="8228013" cy="455613"/>
          </a:xfrm>
        </p:spPr>
        <p:txBody>
          <a:bodyPr/>
          <a:lstStyle/>
          <a:p>
            <a:pPr>
              <a:defRPr/>
            </a:pPr>
            <a:r>
              <a:rPr lang="cs-CZ" sz="3600" dirty="0">
                <a:solidFill>
                  <a:srgbClr val="FFFF00"/>
                </a:solidFill>
              </a:rPr>
              <a:t>Realita českého školství</a:t>
            </a:r>
            <a:endParaRPr lang="cs-CZ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BAF2E5-151F-4E4C-B5B1-F0114471A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620713"/>
            <a:ext cx="8351837" cy="60801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dirty="0">
                <a:effectLst/>
              </a:rPr>
              <a:t>Proč se po slibném začátku (silné reformní hnutí zdola v 90.letech) ani po 30 letech nepodařilo prosadit nové paradigma vzdělávání v širším měřítku?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dirty="0">
                <a:effectLst/>
              </a:rPr>
              <a:t>Co tomu brání, kde jsou hlavní překážky?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dirty="0">
                <a:effectLst/>
              </a:rPr>
              <a:t>Nekoncepčnost, chaotičnost vzdělávací politiky?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dirty="0">
                <a:effectLst/>
              </a:rPr>
              <a:t>Nedostatečná podpora škol, ředitelů  a učitelů v systémové proměně?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dirty="0">
                <a:effectLst/>
              </a:rPr>
              <a:t>Nedostatečná motivace klíčových aktérů, nepřipravenost na změny?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dirty="0">
                <a:effectLst/>
              </a:rPr>
              <a:t>Absence tlaku na změnu ze strany veřejnosti, rodičů? 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dirty="0">
                <a:effectLst/>
              </a:rPr>
              <a:t>Co by se muselo stát, co je klíčem k tomu, aby se podařilo prosadit v českém kontextu výraznější změny-  na dítě orientované osobnostně rozvíjející pojetí vzdělávání – v širším měřítku? 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EE2C7D-2E16-4B83-8FB6-9CAD15E56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5100"/>
            <a:ext cx="8228013" cy="527050"/>
          </a:xfrm>
        </p:spPr>
        <p:txBody>
          <a:bodyPr/>
          <a:lstStyle/>
          <a:p>
            <a:pPr>
              <a:defRPr/>
            </a:pPr>
            <a:r>
              <a:rPr lang="cs-CZ" sz="3600" dirty="0">
                <a:solidFill>
                  <a:srgbClr val="FFFF00"/>
                </a:solidFill>
              </a:rPr>
              <a:t>Aktuální trend vývoje </a:t>
            </a:r>
            <a:endParaRPr lang="cs-CZ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BAF2E5-151F-4E4C-B5B1-F0114471A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765175"/>
            <a:ext cx="8228012" cy="59356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b="1" dirty="0">
                <a:solidFill>
                  <a:srgbClr val="FFFF00"/>
                </a:solidFill>
              </a:rPr>
              <a:t>Růst autonomie škol, decentralizace kurikula – </a:t>
            </a:r>
            <a:r>
              <a:rPr lang="cs-CZ" sz="2800" b="1" dirty="0">
                <a:solidFill>
                  <a:schemeClr val="bg1"/>
                </a:solidFill>
              </a:rPr>
              <a:t>přijetí změn?? Připravenost U a Ř na změnu ??</a:t>
            </a:r>
          </a:p>
          <a:p>
            <a:pPr eaLnBrk="1" hangingPunct="1">
              <a:defRPr/>
            </a:pPr>
            <a:r>
              <a:rPr lang="cs-CZ" sz="2800" dirty="0">
                <a:latin typeface="+mj-lt"/>
                <a:cs typeface="Times New Roman" pitchFamily="18" charset="0"/>
              </a:rPr>
              <a:t>První signály MŠMT (Dobeš) – nasměrovat vývoj </a:t>
            </a:r>
            <a:r>
              <a:rPr lang="cs-CZ" sz="2800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zpět k tradičnímu pojetí</a:t>
            </a:r>
            <a:r>
              <a:rPr lang="cs-CZ" sz="2800" dirty="0">
                <a:latin typeface="+mj-lt"/>
                <a:cs typeface="Times New Roman" pitchFamily="18" charset="0"/>
              </a:rPr>
              <a:t> </a:t>
            </a:r>
            <a:r>
              <a:rPr lang="cs-CZ" sz="2800" dirty="0" err="1">
                <a:latin typeface="+mj-lt"/>
                <a:cs typeface="Times New Roman" pitchFamily="18" charset="0"/>
              </a:rPr>
              <a:t>vzděl</a:t>
            </a:r>
            <a:r>
              <a:rPr lang="cs-CZ" sz="2800" dirty="0">
                <a:latin typeface="+mj-lt"/>
                <a:cs typeface="Times New Roman" pitchFamily="18" charset="0"/>
              </a:rPr>
              <a:t>., </a:t>
            </a:r>
            <a:r>
              <a:rPr lang="cs-CZ" sz="2800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výkonové škole</a:t>
            </a:r>
            <a:r>
              <a:rPr lang="cs-CZ" sz="2800" dirty="0">
                <a:latin typeface="+mj-lt"/>
                <a:cs typeface="Times New Roman" pitchFamily="18" charset="0"/>
              </a:rPr>
              <a:t>, „České školství je nemocné“- doklady: PISA 2009 (propad)</a:t>
            </a:r>
          </a:p>
          <a:p>
            <a:pPr eaLnBrk="1" hangingPunct="1">
              <a:defRPr/>
            </a:pPr>
            <a:r>
              <a:rPr lang="cs-CZ" sz="28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Zpochybňování osobnostně rozvojového pojetí </a:t>
            </a:r>
            <a:r>
              <a:rPr lang="cs-CZ" sz="2800" dirty="0">
                <a:latin typeface="+mj-lt"/>
                <a:cs typeface="Times New Roman" pitchFamily="18" charset="0"/>
              </a:rPr>
              <a:t>vzdělávání, decentralizace a rozmanitosti školství</a:t>
            </a:r>
          </a:p>
          <a:p>
            <a:pPr eaLnBrk="1" hangingPunct="1">
              <a:defRPr/>
            </a:pPr>
            <a:r>
              <a:rPr lang="cs-CZ" sz="2800" dirty="0">
                <a:latin typeface="+mj-lt"/>
                <a:cs typeface="Times New Roman" pitchFamily="18" charset="0"/>
              </a:rPr>
              <a:t>„</a:t>
            </a:r>
            <a:r>
              <a:rPr lang="cs-CZ" sz="28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Léky</a:t>
            </a:r>
            <a:r>
              <a:rPr lang="cs-CZ" sz="2800" dirty="0">
                <a:latin typeface="+mj-lt"/>
                <a:cs typeface="Times New Roman" pitchFamily="18" charset="0"/>
              </a:rPr>
              <a:t>“ – revize kurikulární reformy s cílem omezit autonomii škol - </a:t>
            </a:r>
            <a:r>
              <a:rPr lang="cs-CZ" sz="28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vzorový ŠVP </a:t>
            </a:r>
            <a:r>
              <a:rPr lang="cs-CZ" sz="2800" dirty="0">
                <a:latin typeface="+mj-lt"/>
                <a:cs typeface="Times New Roman" pitchFamily="18" charset="0"/>
              </a:rPr>
              <a:t>(návrat k jednotným osnovám a důrazu na obsah učiva) a plošné </a:t>
            </a:r>
            <a:r>
              <a:rPr lang="cs-CZ" sz="28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testování</a:t>
            </a:r>
            <a:r>
              <a:rPr lang="cs-CZ" sz="2800" b="1" dirty="0">
                <a:latin typeface="+mj-lt"/>
                <a:cs typeface="Times New Roman" pitchFamily="18" charset="0"/>
              </a:rPr>
              <a:t> </a:t>
            </a:r>
            <a:r>
              <a:rPr lang="cs-CZ" sz="2800" dirty="0">
                <a:latin typeface="+mj-lt"/>
                <a:cs typeface="Times New Roman" pitchFamily="18" charset="0"/>
              </a:rPr>
              <a:t>po 5. a 9. roč. - návrat k důrazu na sumu znalostí</a:t>
            </a:r>
          </a:p>
          <a:p>
            <a:pPr eaLnBrk="1" hangingPunct="1">
              <a:defRPr/>
            </a:pPr>
            <a:r>
              <a:rPr lang="cs-CZ" sz="2800" dirty="0">
                <a:latin typeface="+mj-lt"/>
                <a:cs typeface="Times New Roman" pitchFamily="18" charset="0"/>
              </a:rPr>
              <a:t>Vzdělávací standardy a příprava testovacích úloh (znalosti, měřitelné aspekty vzdělávání) 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sz="2800" b="1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EE2C7D-2E16-4B83-8FB6-9CAD15E56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5100"/>
            <a:ext cx="8228013" cy="527050"/>
          </a:xfrm>
        </p:spPr>
        <p:txBody>
          <a:bodyPr/>
          <a:lstStyle/>
          <a:p>
            <a:pPr>
              <a:defRPr/>
            </a:pPr>
            <a:r>
              <a:rPr lang="cs-CZ" sz="3200" dirty="0">
                <a:solidFill>
                  <a:srgbClr val="FFFF00"/>
                </a:solidFill>
              </a:rPr>
              <a:t>Aktuální trend vývoje </a:t>
            </a:r>
            <a:endParaRPr lang="cs-CZ" sz="3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BAF2E5-151F-4E4C-B5B1-F0114471A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765175"/>
            <a:ext cx="8351837" cy="59356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400" b="1" dirty="0">
                <a:solidFill>
                  <a:srgbClr val="FFFF00"/>
                </a:solidFill>
                <a:latin typeface="+mj-lt"/>
              </a:rPr>
              <a:t>Revize RVP </a:t>
            </a:r>
            <a:r>
              <a:rPr lang="cs-CZ" sz="2400" dirty="0">
                <a:solidFill>
                  <a:schemeClr val="bg1"/>
                </a:solidFill>
                <a:latin typeface="+mj-lt"/>
              </a:rPr>
              <a:t>– bez analýzy výchozího stavu, šance (k pozitivní) změně i rizika návratu a „utažení šroubů“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4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Redukce předimenzovaného obsahu??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4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Aktualizace cílů vzdělávání? 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4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Aktualizace zastaralých obsahů?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4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Důraz na měřitelné výsledky x procesy učení? </a:t>
            </a:r>
          </a:p>
          <a:p>
            <a:pPr>
              <a:defRPr/>
            </a:pPr>
            <a:r>
              <a:rPr lang="cs-CZ" sz="24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Důraz na testování </a:t>
            </a:r>
            <a:r>
              <a:rPr lang="cs-CZ" sz="2400" dirty="0" err="1">
                <a:solidFill>
                  <a:schemeClr val="bg1"/>
                </a:solidFill>
                <a:latin typeface="+mj-lt"/>
                <a:cs typeface="Times New Roman" pitchFamily="18" charset="0"/>
              </a:rPr>
              <a:t>měřit.výsledků</a:t>
            </a:r>
            <a:r>
              <a:rPr lang="cs-CZ" sz="24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 – redukce </a:t>
            </a:r>
            <a:r>
              <a:rPr lang="en-US" sz="24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v </a:t>
            </a:r>
            <a:r>
              <a:rPr lang="en-US" sz="2400" dirty="0" err="1">
                <a:solidFill>
                  <a:schemeClr val="bg1"/>
                </a:solidFill>
                <a:latin typeface="+mj-lt"/>
                <a:cs typeface="Times New Roman" pitchFamily="18" charset="0"/>
              </a:rPr>
              <a:t>hodnocen</a:t>
            </a:r>
            <a:r>
              <a:rPr lang="cs-CZ" sz="24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í</a:t>
            </a:r>
            <a:r>
              <a:rPr lang="en-US" sz="24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+mj-lt"/>
                <a:cs typeface="Times New Roman" pitchFamily="18" charset="0"/>
              </a:rPr>
              <a:t>kvalit</a:t>
            </a:r>
            <a:r>
              <a:rPr lang="cs-CZ" sz="24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y? </a:t>
            </a:r>
          </a:p>
          <a:p>
            <a:pPr>
              <a:defRPr/>
            </a:pPr>
            <a:r>
              <a:rPr lang="cs-CZ" sz="24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Dosahování mnoha hodnotných cílů/výsledků vzdělávání je dlouhodobé – nelze v určitém čase exaktně měřit jako výsledky </a:t>
            </a:r>
          </a:p>
          <a:p>
            <a:pPr>
              <a:defRPr/>
            </a:pPr>
            <a:r>
              <a:rPr lang="cs-CZ" sz="24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Riziko - dobré výsledky za každou cenu, na úkor kvality procesů</a:t>
            </a:r>
          </a:p>
          <a:p>
            <a:pPr>
              <a:defRPr/>
            </a:pPr>
            <a:r>
              <a:rPr lang="cs-CZ" sz="24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TIMSS 1995, Ž. 8. roč. – Mat. - 6. místo, ALE 1.místo – negativní vztah k předmětu (50%, přírod. vědy – 56% ) – Jak to hodnotit z hlediska kvality výsledků </a:t>
            </a:r>
            <a:r>
              <a:rPr lang="cs-CZ" sz="2400" dirty="0" err="1">
                <a:solidFill>
                  <a:schemeClr val="bg1"/>
                </a:solidFill>
                <a:latin typeface="+mj-lt"/>
                <a:cs typeface="Times New Roman" pitchFamily="18" charset="0"/>
              </a:rPr>
              <a:t>základ.vzděláv</a:t>
            </a:r>
            <a:r>
              <a:rPr lang="cs-CZ" sz="24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.? Co je důležitější – vztah k předmětu, motivace k učení nebo </a:t>
            </a:r>
            <a:r>
              <a:rPr lang="cs-CZ" sz="2400" dirty="0" err="1">
                <a:solidFill>
                  <a:schemeClr val="bg1"/>
                </a:solidFill>
                <a:latin typeface="+mj-lt"/>
                <a:cs typeface="Times New Roman" pitchFamily="18" charset="0"/>
              </a:rPr>
              <a:t>dosaž</a:t>
            </a:r>
            <a:r>
              <a:rPr lang="cs-CZ" sz="24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. výkon v určitém čase?</a:t>
            </a:r>
          </a:p>
          <a:p>
            <a:pPr>
              <a:defRPr/>
            </a:pPr>
            <a:endParaRPr lang="cs-CZ" sz="2800" dirty="0">
              <a:solidFill>
                <a:schemeClr val="bg1"/>
              </a:solidFill>
              <a:latin typeface="+mj-lt"/>
              <a:cs typeface="Times New Roman" pitchFamily="18" charset="0"/>
            </a:endParaRPr>
          </a:p>
          <a:p>
            <a:pPr>
              <a:defRPr/>
            </a:pPr>
            <a:endParaRPr lang="cs-CZ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sz="2800" dirty="0">
              <a:latin typeface="+mj-lt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sz="2800" b="1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EE2C7D-2E16-4B83-8FB6-9CAD15E56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5100"/>
            <a:ext cx="8228013" cy="1103313"/>
          </a:xfrm>
        </p:spPr>
        <p:txBody>
          <a:bodyPr/>
          <a:lstStyle/>
          <a:p>
            <a:pPr>
              <a:defRPr/>
            </a:pPr>
            <a:r>
              <a:rPr lang="cs-CZ" sz="3200" dirty="0">
                <a:solidFill>
                  <a:srgbClr val="FFFF00"/>
                </a:solidFill>
              </a:rPr>
              <a:t>Budoucnost</a:t>
            </a:r>
            <a:endParaRPr lang="cs-CZ" sz="3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BAF2E5-151F-4E4C-B5B1-F0114471A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412875"/>
            <a:ext cx="8351837" cy="5287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b="1" dirty="0">
                <a:solidFill>
                  <a:srgbClr val="FFFF00"/>
                </a:solidFill>
                <a:latin typeface="+mj-lt"/>
              </a:rPr>
              <a:t>Strategie 2030 </a:t>
            </a:r>
            <a:r>
              <a:rPr lang="cs-CZ" sz="2800" dirty="0">
                <a:solidFill>
                  <a:srgbClr val="FFFF00"/>
                </a:solidFill>
                <a:latin typeface="+mj-lt"/>
              </a:rPr>
              <a:t>- znovu </a:t>
            </a:r>
            <a:r>
              <a:rPr lang="cs-CZ" altLang="cs-CZ" sz="2800" dirty="0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základní otázky </a:t>
            </a:r>
            <a:r>
              <a:rPr lang="cs-CZ" altLang="cs-CZ" sz="2800" dirty="0">
                <a:latin typeface="+mj-lt"/>
                <a:cs typeface="Times New Roman" panose="02020603050405020304" pitchFamily="18" charset="0"/>
              </a:rPr>
              <a:t>– v čem je smysl, podstata kultivace dětské osobnosti, v čem jsou klíčové cíle a úkoly školního vzdělávání pro budoucnost?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800" dirty="0">
                <a:latin typeface="+mj-lt"/>
                <a:cs typeface="Times New Roman" panose="02020603050405020304" pitchFamily="18" charset="0"/>
              </a:rPr>
              <a:t>Jaké klíčové role a funkce má kvalitní škola plnit? A přežije vůbec škola jako instituce v horizontu příštích let? 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800" dirty="0">
                <a:latin typeface="+mj-lt"/>
                <a:cs typeface="Times New Roman" panose="02020603050405020304" pitchFamily="18" charset="0"/>
              </a:rPr>
              <a:t>Odpovědi - v průsečíků společenských nároků a očekávání, ale i představ rodičů, z hlediska reality současného dítěte a měnících se charakteristik dětství (jaké současné dítě je, jak se mění okolnosti jeho života apod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r>
              <a:rPr lang="cs-CZ" altLang="cs-CZ" sz="2800" dirty="0">
                <a:latin typeface="+mj-lt"/>
                <a:cs typeface="Times New Roman" panose="02020603050405020304" pitchFamily="18" charset="0"/>
              </a:rPr>
              <a:t>  </a:t>
            </a:r>
            <a:endParaRPr lang="cs-CZ" sz="2800" dirty="0">
              <a:latin typeface="+mj-lt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sz="2800" b="1" dirty="0">
              <a:solidFill>
                <a:schemeClr val="bg1"/>
              </a:solidFill>
              <a:latin typeface="+mj-lt"/>
            </a:endParaRP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EE2C7D-2E16-4B83-8FB6-9CAD15E56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5100"/>
            <a:ext cx="8228013" cy="1103313"/>
          </a:xfrm>
        </p:spPr>
        <p:txBody>
          <a:bodyPr/>
          <a:lstStyle/>
          <a:p>
            <a:pPr>
              <a:defRPr/>
            </a:pPr>
            <a:r>
              <a:rPr lang="cs-CZ" sz="3200" dirty="0">
                <a:solidFill>
                  <a:srgbClr val="FFFF00"/>
                </a:solidFill>
              </a:rPr>
              <a:t>Budoucnost</a:t>
            </a:r>
            <a:endParaRPr lang="cs-CZ" sz="3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BAF2E5-151F-4E4C-B5B1-F0114471A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125538"/>
            <a:ext cx="8351837" cy="52562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sz="2800" b="1" dirty="0">
              <a:solidFill>
                <a:schemeClr val="bg1"/>
              </a:solidFill>
              <a:latin typeface="+mj-lt"/>
            </a:endParaRP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800" dirty="0">
                <a:latin typeface="+mj-lt"/>
                <a:cs typeface="Times New Roman" panose="02020603050405020304" pitchFamily="18" charset="0"/>
              </a:rPr>
              <a:t>Výzvou zůstává koncept </a:t>
            </a:r>
            <a:r>
              <a:rPr lang="cs-CZ" altLang="cs-CZ" sz="2800" dirty="0" err="1">
                <a:latin typeface="+mj-lt"/>
                <a:cs typeface="Times New Roman" panose="02020603050405020304" pitchFamily="18" charset="0"/>
              </a:rPr>
              <a:t>Z.Heluse</a:t>
            </a:r>
            <a:r>
              <a:rPr lang="cs-CZ" altLang="cs-CZ" sz="28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altLang="cs-CZ" sz="2800" b="1" i="1" dirty="0">
                <a:latin typeface="+mj-lt"/>
                <a:cs typeface="Times New Roman" panose="02020603050405020304" pitchFamily="18" charset="0"/>
              </a:rPr>
              <a:t>- </a:t>
            </a:r>
            <a:r>
              <a:rPr lang="cs-CZ" altLang="cs-CZ" sz="2800" b="1" dirty="0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edukace obratu</a:t>
            </a:r>
            <a:r>
              <a:rPr lang="cs-CZ" altLang="cs-CZ" sz="2800" dirty="0">
                <a:latin typeface="+mj-lt"/>
                <a:cs typeface="Times New Roman" panose="02020603050405020304" pitchFamily="18" charset="0"/>
              </a:rPr>
              <a:t>  akcentující potřebu </a:t>
            </a:r>
            <a:r>
              <a:rPr lang="cs-CZ" altLang="cs-CZ" sz="2800" dirty="0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překonat zúžené pojetí vzdělávání </a:t>
            </a:r>
            <a:r>
              <a:rPr lang="cs-CZ" altLang="cs-CZ" sz="2800" dirty="0">
                <a:latin typeface="+mj-lt"/>
                <a:cs typeface="Times New Roman" panose="02020603050405020304" pitchFamily="18" charset="0"/>
              </a:rPr>
              <a:t>jako péči o pouze o poznatkový a dovednostní rozvoj dítěte/žáka/ /člověka  a nahradit ho (či doplnit) </a:t>
            </a:r>
            <a:r>
              <a:rPr lang="cs-CZ" altLang="cs-CZ" sz="2800" dirty="0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starostí o dítě/člověka </a:t>
            </a:r>
            <a:r>
              <a:rPr lang="cs-CZ" altLang="cs-CZ" sz="2800" dirty="0">
                <a:latin typeface="+mj-lt"/>
                <a:cs typeface="Times New Roman" panose="02020603050405020304" pitchFamily="18" charset="0"/>
              </a:rPr>
              <a:t>ve smyslu péče o rozvinutí osobnosti v její celistvosti, komplexnosti.  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altLang="cs-CZ" sz="2800" dirty="0">
              <a:latin typeface="+mj-lt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800" dirty="0">
                <a:latin typeface="+mj-lt"/>
                <a:cs typeface="Times New Roman" panose="02020603050405020304" pitchFamily="18" charset="0"/>
              </a:rPr>
              <a:t>Edukace obratu je slovy </a:t>
            </a:r>
            <a:r>
              <a:rPr lang="cs-CZ" altLang="cs-CZ" sz="2800" dirty="0" err="1">
                <a:latin typeface="+mj-lt"/>
                <a:cs typeface="Times New Roman" panose="02020603050405020304" pitchFamily="18" charset="0"/>
              </a:rPr>
              <a:t>Z.Heluse</a:t>
            </a:r>
            <a:r>
              <a:rPr lang="cs-CZ" altLang="cs-CZ" sz="2800" dirty="0">
                <a:latin typeface="+mj-lt"/>
                <a:cs typeface="Times New Roman" panose="02020603050405020304" pitchFamily="18" charset="0"/>
              </a:rPr>
              <a:t> především „</a:t>
            </a:r>
            <a:r>
              <a:rPr lang="cs-CZ" altLang="cs-CZ" sz="2800" dirty="0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službou vývoji člověka na jeho životní cestě</a:t>
            </a:r>
            <a:r>
              <a:rPr lang="cs-CZ" altLang="cs-CZ" sz="2800" dirty="0">
                <a:latin typeface="+mj-lt"/>
                <a:cs typeface="Times New Roman" panose="02020603050405020304" pitchFamily="18" charset="0"/>
              </a:rPr>
              <a:t>, kterou uskutečňuje jako své tvůrčí  dílo, za které postupně přebírá odpovědnost".  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>
            <a:extLst>
              <a:ext uri="{FF2B5EF4-FFF2-40B4-BE49-F238E27FC236}">
                <a16:creationId xmlns:a16="http://schemas.microsoft.com/office/drawing/2014/main" id="{271E8EED-DB21-4F20-A2F0-671056FCA7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18487" cy="1223962"/>
          </a:xfrm>
        </p:spPr>
        <p:txBody>
          <a:bodyPr/>
          <a:lstStyle/>
          <a:p>
            <a:pPr eaLnBrk="1" hangingPunct="1"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>
                <a:solidFill>
                  <a:srgbClr val="FFFF00"/>
                </a:solidFill>
                <a:cs typeface="Times New Roman" pitchFamily="18" charset="0"/>
              </a:rPr>
              <a:t>STRUKTURA PREZENTACE</a:t>
            </a:r>
            <a:endParaRPr lang="en-GB" sz="3600" dirty="0">
              <a:solidFill>
                <a:srgbClr val="FFFF00"/>
              </a:solidFill>
              <a:cs typeface="Times New Roman" pitchFamily="18" charset="0"/>
            </a:endParaRPr>
          </a:p>
        </p:txBody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14DDC6B0-ACEC-4DFE-9822-CDA5C71D2B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1513" y="1412875"/>
            <a:ext cx="7808912" cy="5329238"/>
          </a:xfrm>
        </p:spPr>
        <p:txBody>
          <a:bodyPr lIns="90000" tIns="46800" rIns="90000" bIns="46800"/>
          <a:lstStyle/>
          <a:p>
            <a:pPr eaLnBrk="1" hangingPunct="1">
              <a:lnSpc>
                <a:spcPct val="9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3600" dirty="0">
                <a:latin typeface="+mj-lt"/>
                <a:cs typeface="Times New Roman" pitchFamily="18" charset="0"/>
              </a:rPr>
              <a:t>Střet </a:t>
            </a:r>
            <a:r>
              <a:rPr lang="cs-CZ" sz="36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paradigmat</a:t>
            </a:r>
            <a:r>
              <a:rPr lang="cs-CZ" sz="3600" b="1" dirty="0">
                <a:latin typeface="+mj-lt"/>
                <a:cs typeface="Times New Roman" pitchFamily="18" charset="0"/>
              </a:rPr>
              <a:t> vzdělávání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3600" dirty="0">
                <a:latin typeface="+mj-lt"/>
                <a:cs typeface="Times New Roman" pitchFamily="18" charset="0"/>
              </a:rPr>
              <a:t>Klíčové </a:t>
            </a:r>
            <a:r>
              <a:rPr lang="cs-CZ" sz="36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principy</a:t>
            </a:r>
            <a:r>
              <a:rPr lang="cs-CZ" sz="3600" b="1" dirty="0">
                <a:latin typeface="+mj-lt"/>
                <a:cs typeface="Times New Roman" pitchFamily="18" charset="0"/>
              </a:rPr>
              <a:t> humanistického, </a:t>
            </a:r>
            <a:r>
              <a:rPr lang="cs-CZ" sz="36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osobnostně rozvíjejícího</a:t>
            </a:r>
            <a:r>
              <a:rPr lang="cs-CZ" sz="3600" dirty="0">
                <a:latin typeface="+mj-lt"/>
                <a:cs typeface="Times New Roman" pitchFamily="18" charset="0"/>
              </a:rPr>
              <a:t>, na žáka orientovaného </a:t>
            </a:r>
            <a:r>
              <a:rPr lang="cs-CZ" sz="3600" b="1" dirty="0">
                <a:latin typeface="+mj-lt"/>
                <a:cs typeface="Times New Roman" pitchFamily="18" charset="0"/>
              </a:rPr>
              <a:t>pojetí </a:t>
            </a:r>
            <a:r>
              <a:rPr lang="cs-CZ" sz="36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vzdělávání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3600" dirty="0">
                <a:solidFill>
                  <a:srgbClr val="FFFF00"/>
                </a:solidFill>
              </a:rPr>
              <a:t>Realita českého školství optikou  proměn po r.1989</a:t>
            </a:r>
            <a:r>
              <a:rPr lang="cs-CZ" sz="3600" dirty="0">
                <a:solidFill>
                  <a:schemeClr val="bg1"/>
                </a:solidFill>
                <a:latin typeface="+mj-lt"/>
              </a:rPr>
              <a:t>, s</a:t>
            </a:r>
            <a:r>
              <a:rPr lang="cs-CZ" sz="3600" dirty="0">
                <a:latin typeface="+mj-lt"/>
                <a:cs typeface="Times New Roman" pitchFamily="18" charset="0"/>
              </a:rPr>
              <a:t>nahy o prosazení antropologicky orientovaného vzdělávání 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3600" b="1" dirty="0">
                <a:solidFill>
                  <a:srgbClr val="FFFF00"/>
                </a:solidFill>
                <a:latin typeface="+mj-lt"/>
              </a:rPr>
              <a:t>Výzvy</a:t>
            </a:r>
            <a:r>
              <a:rPr lang="cs-CZ" sz="3600" b="1" dirty="0">
                <a:latin typeface="+mj-lt"/>
              </a:rPr>
              <a:t> </a:t>
            </a:r>
            <a:r>
              <a:rPr lang="cs-CZ" sz="3600" dirty="0">
                <a:latin typeface="+mj-lt"/>
              </a:rPr>
              <a:t>pro budoucnost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>
            <a:extLst>
              <a:ext uri="{FF2B5EF4-FFF2-40B4-BE49-F238E27FC236}">
                <a16:creationId xmlns:a16="http://schemas.microsoft.com/office/drawing/2014/main" id="{21BA42D4-AD55-4A31-9467-B8EFF2182C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18487" cy="647700"/>
          </a:xfrm>
        </p:spPr>
        <p:txBody>
          <a:bodyPr/>
          <a:lstStyle/>
          <a:p>
            <a:pPr eaLnBrk="1" hangingPunct="1"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4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cs-CZ" sz="4000" dirty="0">
                <a:latin typeface="Times New Roman" pitchFamily="18" charset="0"/>
                <a:cs typeface="Times New Roman" pitchFamily="18" charset="0"/>
              </a:rPr>
            </a:br>
            <a:r>
              <a:rPr lang="cs-CZ" sz="4000" dirty="0">
                <a:solidFill>
                  <a:srgbClr val="FFFF00"/>
                </a:solidFill>
                <a:cs typeface="Times New Roman" pitchFamily="18" charset="0"/>
              </a:rPr>
              <a:t>Střet paradigmat vzdělávání</a:t>
            </a:r>
            <a:br>
              <a:rPr lang="cs-CZ" sz="3600" dirty="0">
                <a:latin typeface="Times New Roman" pitchFamily="18" charset="0"/>
                <a:cs typeface="Times New Roman" pitchFamily="18" charset="0"/>
              </a:rPr>
            </a:br>
            <a:endParaRPr lang="en-GB" sz="3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D8CEB6B9-0908-4CBA-BF92-1B4CF431FF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1513" y="908050"/>
            <a:ext cx="7808912" cy="5834063"/>
          </a:xfrm>
        </p:spPr>
        <p:txBody>
          <a:bodyPr lIns="90000" tIns="46800" rIns="90000" bIns="46800"/>
          <a:lstStyle/>
          <a:p>
            <a:pPr eaLnBrk="1" hangingPunct="1">
              <a:lnSpc>
                <a:spcPct val="9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dirty="0">
                <a:latin typeface="+mj-lt"/>
                <a:cs typeface="Times New Roman" pitchFamily="18" charset="0"/>
              </a:rPr>
              <a:t>30 let snah o proměnu školního vzdělávání v ČR – je dobou střetávání </a:t>
            </a:r>
            <a:r>
              <a:rPr lang="cs-CZ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protikladných paradigmat </a:t>
            </a:r>
            <a:r>
              <a:rPr lang="cs-CZ" dirty="0">
                <a:latin typeface="+mj-lt"/>
                <a:cs typeface="Times New Roman" pitchFamily="18" charset="0"/>
              </a:rPr>
              <a:t>vzdělávání – ve vzdělávací politice, v pedagogické teorii i praxi škol, </a:t>
            </a:r>
            <a:r>
              <a:rPr lang="cs-CZ" b="1" dirty="0">
                <a:latin typeface="+mj-lt"/>
                <a:cs typeface="Times New Roman" pitchFamily="18" charset="0"/>
              </a:rPr>
              <a:t>problém</a:t>
            </a:r>
            <a:r>
              <a:rPr lang="en-US" dirty="0">
                <a:latin typeface="+mj-lt"/>
                <a:cs typeface="Times New Roman" pitchFamily="18" charset="0"/>
              </a:rPr>
              <a:t>:</a:t>
            </a:r>
            <a:r>
              <a:rPr lang="cs-CZ" dirty="0">
                <a:latin typeface="+mj-lt"/>
                <a:cs typeface="Times New Roman" pitchFamily="18" charset="0"/>
              </a:rPr>
              <a:t> v procesu transformace – potřeba konsenzuálních představ a pojetí, směřování jedním směrem, uvnitř rozmanitost 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Staré</a:t>
            </a:r>
            <a:r>
              <a:rPr lang="cs-CZ" dirty="0">
                <a:latin typeface="+mj-lt"/>
                <a:cs typeface="Times New Roman" pitchFamily="18" charset="0"/>
              </a:rPr>
              <a:t> (tradiční) x  </a:t>
            </a:r>
            <a:r>
              <a:rPr lang="cs-CZ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nové </a:t>
            </a:r>
            <a:r>
              <a:rPr lang="cs-CZ" dirty="0">
                <a:latin typeface="+mj-lt"/>
                <a:cs typeface="Times New Roman" pitchFamily="18" charset="0"/>
              </a:rPr>
              <a:t>paradigma vzdělávání (</a:t>
            </a:r>
            <a:r>
              <a:rPr lang="cs-CZ" dirty="0" err="1">
                <a:latin typeface="+mj-lt"/>
                <a:cs typeface="Times New Roman" pitchFamily="18" charset="0"/>
              </a:rPr>
              <a:t>Johnson</a:t>
            </a:r>
            <a:r>
              <a:rPr lang="cs-CZ" dirty="0">
                <a:latin typeface="+mj-lt"/>
                <a:cs typeface="Times New Roman" pitchFamily="18" charset="0"/>
              </a:rPr>
              <a:t> a </a:t>
            </a:r>
            <a:r>
              <a:rPr lang="cs-CZ" dirty="0" err="1">
                <a:latin typeface="+mj-lt"/>
                <a:cs typeface="Times New Roman" pitchFamily="18" charset="0"/>
              </a:rPr>
              <a:t>Johnson</a:t>
            </a:r>
            <a:r>
              <a:rPr lang="cs-CZ" dirty="0">
                <a:latin typeface="+mj-lt"/>
                <a:cs typeface="Times New Roman" pitchFamily="18" charset="0"/>
              </a:rPr>
              <a:t> 94), </a:t>
            </a:r>
            <a:r>
              <a:rPr lang="cs-CZ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tradiční</a:t>
            </a:r>
            <a:r>
              <a:rPr lang="cs-CZ" dirty="0">
                <a:latin typeface="+mj-lt"/>
                <a:cs typeface="Times New Roman" pitchFamily="18" charset="0"/>
              </a:rPr>
              <a:t> x </a:t>
            </a:r>
            <a:r>
              <a:rPr lang="cs-CZ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humanistické</a:t>
            </a:r>
            <a:r>
              <a:rPr lang="cs-CZ" dirty="0">
                <a:latin typeface="+mj-lt"/>
                <a:cs typeface="Times New Roman" pitchFamily="18" charset="0"/>
              </a:rPr>
              <a:t> (</a:t>
            </a:r>
            <a:r>
              <a:rPr lang="cs-CZ" dirty="0" err="1">
                <a:latin typeface="+mj-lt"/>
                <a:cs typeface="Times New Roman" pitchFamily="18" charset="0"/>
              </a:rPr>
              <a:t>Rogers</a:t>
            </a:r>
            <a:r>
              <a:rPr lang="cs-CZ" dirty="0">
                <a:latin typeface="+mj-lt"/>
                <a:cs typeface="Times New Roman" pitchFamily="18" charset="0"/>
              </a:rPr>
              <a:t> 98), na </a:t>
            </a:r>
            <a:r>
              <a:rPr lang="cs-CZ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minulost orientované </a:t>
            </a:r>
            <a:r>
              <a:rPr lang="cs-CZ" dirty="0">
                <a:latin typeface="+mj-lt"/>
                <a:cs typeface="Times New Roman" pitchFamily="18" charset="0"/>
              </a:rPr>
              <a:t>x </a:t>
            </a:r>
            <a:r>
              <a:rPr lang="cs-CZ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na budoucnost orientované</a:t>
            </a:r>
            <a:r>
              <a:rPr lang="cs-CZ" dirty="0">
                <a:latin typeface="+mj-lt"/>
                <a:cs typeface="Times New Roman" pitchFamily="18" charset="0"/>
              </a:rPr>
              <a:t> (kurikulum minulosti x budoucnosti, </a:t>
            </a:r>
            <a:r>
              <a:rPr lang="cs-CZ" dirty="0" err="1">
                <a:latin typeface="+mj-lt"/>
                <a:cs typeface="Times New Roman" pitchFamily="18" charset="0"/>
              </a:rPr>
              <a:t>Warner</a:t>
            </a:r>
            <a:r>
              <a:rPr lang="cs-CZ" dirty="0">
                <a:latin typeface="+mj-lt"/>
                <a:cs typeface="Times New Roman" pitchFamily="18" charset="0"/>
              </a:rPr>
              <a:t> 2006, </a:t>
            </a:r>
            <a:r>
              <a:rPr lang="cs-CZ" dirty="0" err="1">
                <a:latin typeface="+mj-lt"/>
                <a:cs typeface="Times New Roman" pitchFamily="18" charset="0"/>
              </a:rPr>
              <a:t>Young</a:t>
            </a:r>
            <a:r>
              <a:rPr lang="cs-CZ" dirty="0">
                <a:latin typeface="+mj-lt"/>
                <a:cs typeface="Times New Roman" pitchFamily="18" charset="0"/>
              </a:rPr>
              <a:t> 98) 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>
            <a:extLst>
              <a:ext uri="{FF2B5EF4-FFF2-40B4-BE49-F238E27FC236}">
                <a16:creationId xmlns:a16="http://schemas.microsoft.com/office/drawing/2014/main" id="{654AE95F-24C8-42EB-8388-3FBAEFCC63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18487" cy="1008062"/>
          </a:xfrm>
        </p:spPr>
        <p:txBody>
          <a:bodyPr/>
          <a:lstStyle/>
          <a:p>
            <a:pPr eaLnBrk="1" hangingPunct="1"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4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cs-CZ" sz="4000" dirty="0">
                <a:latin typeface="Times New Roman" pitchFamily="18" charset="0"/>
                <a:cs typeface="Times New Roman" pitchFamily="18" charset="0"/>
              </a:rPr>
            </a:br>
            <a:r>
              <a:rPr lang="cs-CZ" sz="4000" dirty="0">
                <a:solidFill>
                  <a:srgbClr val="FFFF00"/>
                </a:solidFill>
                <a:cs typeface="Times New Roman" pitchFamily="18" charset="0"/>
              </a:rPr>
              <a:t>Střet paradigmat vzdělávání</a:t>
            </a:r>
            <a:br>
              <a:rPr lang="cs-CZ" sz="3600" dirty="0">
                <a:latin typeface="Times New Roman" pitchFamily="18" charset="0"/>
                <a:cs typeface="Times New Roman" pitchFamily="18" charset="0"/>
              </a:rPr>
            </a:br>
            <a:endParaRPr lang="en-GB" sz="3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EE3CA683-1043-4A15-BFD7-1256A6A85C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1513" y="1196975"/>
            <a:ext cx="7808912" cy="5545138"/>
          </a:xfrm>
        </p:spPr>
        <p:txBody>
          <a:bodyPr lIns="90000" tIns="46800" rIns="90000" bIns="46800"/>
          <a:lstStyle/>
          <a:p>
            <a:pPr eaLnBrk="1" hangingPunct="1">
              <a:lnSpc>
                <a:spcPct val="9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Tradiční</a:t>
            </a:r>
            <a:r>
              <a:rPr lang="cs-CZ" sz="2800" dirty="0">
                <a:latin typeface="+mj-lt"/>
                <a:cs typeface="Times New Roman" pitchFamily="18" charset="0"/>
              </a:rPr>
              <a:t> – na obsah učiva/předávání poznatků zaměřené školní vzdělávání (</a:t>
            </a:r>
            <a:r>
              <a:rPr lang="cs-CZ" sz="2800" dirty="0" err="1">
                <a:latin typeface="+mj-lt"/>
                <a:cs typeface="Times New Roman" pitchFamily="18" charset="0"/>
              </a:rPr>
              <a:t>Dewey</a:t>
            </a:r>
            <a:r>
              <a:rPr lang="cs-CZ" sz="2800" dirty="0">
                <a:latin typeface="+mj-lt"/>
                <a:cs typeface="Times New Roman" pitchFamily="18" charset="0"/>
              </a:rPr>
              <a:t> – „nehumánní jednostranně intelektuální výcvik“, </a:t>
            </a:r>
            <a:r>
              <a:rPr lang="cs-CZ" sz="2800" dirty="0" err="1">
                <a:latin typeface="+mj-lt"/>
                <a:cs typeface="Times New Roman" pitchFamily="18" charset="0"/>
              </a:rPr>
              <a:t>Rogers</a:t>
            </a:r>
            <a:r>
              <a:rPr lang="cs-CZ" sz="2800" dirty="0">
                <a:latin typeface="+mj-lt"/>
                <a:cs typeface="Times New Roman" pitchFamily="18" charset="0"/>
              </a:rPr>
              <a:t> - „Ve vzdělávání není místo pro celé lidi, ale jen pro jejich intelekt) x </a:t>
            </a:r>
            <a:r>
              <a:rPr lang="cs-CZ" sz="28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humanistické</a:t>
            </a:r>
            <a:r>
              <a:rPr lang="cs-CZ" sz="2800" b="1" dirty="0">
                <a:latin typeface="+mj-lt"/>
                <a:cs typeface="Times New Roman" pitchFamily="18" charset="0"/>
              </a:rPr>
              <a:t> </a:t>
            </a:r>
            <a:r>
              <a:rPr lang="cs-CZ" sz="2800" dirty="0">
                <a:latin typeface="+mj-lt"/>
                <a:cs typeface="Times New Roman" pitchFamily="18" charset="0"/>
              </a:rPr>
              <a:t>– na dítě/žáka a jeho celostní, komplexní osobnostní rozvoj zaměřené vzdělávání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Idea humanizace </a:t>
            </a:r>
            <a:r>
              <a:rPr lang="cs-CZ" sz="2800" dirty="0">
                <a:latin typeface="+mj-lt"/>
                <a:cs typeface="Times New Roman" pitchFamily="18" charset="0"/>
              </a:rPr>
              <a:t>– vůdčí princip transformace na </a:t>
            </a:r>
            <a:r>
              <a:rPr lang="cs-CZ" sz="2800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zač. 90 let </a:t>
            </a:r>
            <a:r>
              <a:rPr lang="cs-CZ" sz="2800" dirty="0">
                <a:latin typeface="+mj-lt"/>
                <a:cs typeface="Times New Roman" pitchFamily="18" charset="0"/>
              </a:rPr>
              <a:t>(</a:t>
            </a:r>
            <a:r>
              <a:rPr lang="cs-CZ" sz="2800" dirty="0" err="1">
                <a:latin typeface="+mj-lt"/>
                <a:cs typeface="Times New Roman" pitchFamily="18" charset="0"/>
              </a:rPr>
              <a:t>Helus</a:t>
            </a:r>
            <a:r>
              <a:rPr lang="cs-CZ" sz="2800" dirty="0">
                <a:latin typeface="+mj-lt"/>
                <a:cs typeface="Times New Roman" pitchFamily="18" charset="0"/>
              </a:rPr>
              <a:t> 1991), zesílení </a:t>
            </a:r>
            <a:r>
              <a:rPr lang="cs-CZ" sz="28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antropologické orientace</a:t>
            </a:r>
            <a:r>
              <a:rPr lang="cs-CZ" sz="2800" dirty="0">
                <a:latin typeface="+mj-lt"/>
                <a:cs typeface="Times New Roman" pitchFamily="18" charset="0"/>
              </a:rPr>
              <a:t> („Dítě jako východisko školské reformy“,</a:t>
            </a:r>
            <a:r>
              <a:rPr lang="cs-CZ" sz="2800" dirty="0" err="1">
                <a:latin typeface="+mj-lt"/>
                <a:cs typeface="Times New Roman" pitchFamily="18" charset="0"/>
              </a:rPr>
              <a:t>Helus</a:t>
            </a:r>
            <a:r>
              <a:rPr lang="cs-CZ" sz="2800" dirty="0">
                <a:latin typeface="+mj-lt"/>
                <a:cs typeface="Times New Roman" pitchFamily="18" charset="0"/>
              </a:rPr>
              <a:t> 90), </a:t>
            </a:r>
            <a:r>
              <a:rPr lang="cs-CZ" sz="28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obrat k dítěti</a:t>
            </a:r>
            <a:r>
              <a:rPr lang="cs-CZ" sz="2800" dirty="0">
                <a:latin typeface="+mj-lt"/>
                <a:cs typeface="Times New Roman" pitchFamily="18" charset="0"/>
              </a:rPr>
              <a:t>, jeho potřebám, možnostem rozvoje – </a:t>
            </a:r>
            <a:r>
              <a:rPr lang="cs-CZ" sz="2800" dirty="0" err="1">
                <a:latin typeface="+mj-lt"/>
                <a:cs typeface="Times New Roman" pitchFamily="18" charset="0"/>
              </a:rPr>
              <a:t>koperníkovský</a:t>
            </a:r>
            <a:r>
              <a:rPr lang="cs-CZ" sz="2800" dirty="0">
                <a:latin typeface="+mj-lt"/>
                <a:cs typeface="Times New Roman" pitchFamily="18" charset="0"/>
              </a:rPr>
              <a:t> obrat (škola bez dítěte, bezdětná pedagogika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>
            <a:extLst>
              <a:ext uri="{FF2B5EF4-FFF2-40B4-BE49-F238E27FC236}">
                <a16:creationId xmlns:a16="http://schemas.microsoft.com/office/drawing/2014/main" id="{83F0574F-8242-447F-B2A4-8282585EEB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18487" cy="1152525"/>
          </a:xfrm>
        </p:spPr>
        <p:txBody>
          <a:bodyPr/>
          <a:lstStyle/>
          <a:p>
            <a:pPr eaLnBrk="1" hangingPunct="1"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4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cs-CZ" sz="4000" dirty="0">
                <a:latin typeface="Times New Roman" pitchFamily="18" charset="0"/>
                <a:cs typeface="Times New Roman" pitchFamily="18" charset="0"/>
              </a:rPr>
            </a:br>
            <a:br>
              <a:rPr lang="cs-CZ" sz="4000" dirty="0">
                <a:latin typeface="Times New Roman" pitchFamily="18" charset="0"/>
                <a:cs typeface="Times New Roman" pitchFamily="18" charset="0"/>
              </a:rPr>
            </a:br>
            <a:r>
              <a:rPr lang="cs-CZ" sz="3200" dirty="0">
                <a:solidFill>
                  <a:srgbClr val="FFFF00"/>
                </a:solidFill>
                <a:cs typeface="Times New Roman" pitchFamily="18" charset="0"/>
              </a:rPr>
              <a:t>Klíčové principy humanistického, osobnostně rozvíjejícího pojetí školního vzdělávání</a:t>
            </a:r>
            <a:br>
              <a:rPr lang="cs-CZ" sz="3600" b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cs-CZ" sz="3600" b="0" dirty="0">
                <a:latin typeface="Times New Roman" pitchFamily="18" charset="0"/>
                <a:cs typeface="Times New Roman" pitchFamily="18" charset="0"/>
              </a:rPr>
            </a:br>
            <a:endParaRPr lang="en-GB" sz="3600" b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35E7680A-3FEA-4739-820F-05096F16E2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8147050" cy="5257800"/>
          </a:xfrm>
        </p:spPr>
        <p:txBody>
          <a:bodyPr lIns="90000" tIns="46800" rIns="90000" bIns="46800"/>
          <a:lstStyle/>
          <a:p>
            <a:pPr eaLnBrk="1" hangingPunct="1">
              <a:lnSpc>
                <a:spcPct val="9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Formativní vliv dětství </a:t>
            </a:r>
            <a:r>
              <a:rPr lang="cs-CZ" sz="28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na kvalitu osobnosti v dospělosti – apel: „aby dětství bylo slyšeno, žito a prožíváno co nejkvalitněji“, odpovědnost školy a U </a:t>
            </a:r>
            <a:r>
              <a:rPr lang="cs-CZ" sz="2800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vytvářet podmínky </a:t>
            </a:r>
            <a:r>
              <a:rPr lang="cs-CZ" sz="28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pro rozvinutí potencialit každého dítěte, </a:t>
            </a:r>
            <a:r>
              <a:rPr lang="cs-CZ" sz="2800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pomoc, podpora </a:t>
            </a:r>
            <a:r>
              <a:rPr lang="cs-CZ" sz="28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v </a:t>
            </a:r>
            <a:r>
              <a:rPr lang="cs-CZ" sz="2800" dirty="0">
                <a:latin typeface="+mj-lt"/>
                <a:cs typeface="Times New Roman" pitchFamily="18" charset="0"/>
              </a:rPr>
              <a:t>osobnostním </a:t>
            </a:r>
            <a:r>
              <a:rPr lang="cs-CZ" sz="28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rozvoji a učení; 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Individualizace </a:t>
            </a:r>
            <a:r>
              <a:rPr lang="cs-CZ" sz="2800" dirty="0">
                <a:latin typeface="+mj-lt"/>
                <a:cs typeface="Times New Roman" pitchFamily="18" charset="0"/>
              </a:rPr>
              <a:t>– individuální maximum vhledem k předpokladům, přiměřenost nároků na Ž -  příležitost zažít úspěch (</a:t>
            </a:r>
            <a:r>
              <a:rPr lang="cs-CZ" sz="2800" dirty="0" err="1">
                <a:latin typeface="+mj-lt"/>
                <a:cs typeface="Times New Roman" pitchFamily="18" charset="0"/>
              </a:rPr>
              <a:t>sebepojetí</a:t>
            </a:r>
            <a:r>
              <a:rPr lang="cs-CZ" sz="2800" dirty="0">
                <a:latin typeface="+mj-lt"/>
                <a:cs typeface="Times New Roman" pitchFamily="18" charset="0"/>
              </a:rPr>
              <a:t>), </a:t>
            </a:r>
            <a:r>
              <a:rPr lang="cs-CZ" sz="2800" dirty="0">
                <a:latin typeface="+mj-lt"/>
              </a:rPr>
              <a:t>vnitřní motivace k učení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dirty="0">
                <a:latin typeface="+mj-lt"/>
                <a:cs typeface="Times New Roman" pitchFamily="18" charset="0"/>
              </a:rPr>
              <a:t>Respekt k různosti – základem </a:t>
            </a:r>
            <a:r>
              <a:rPr lang="cs-CZ" sz="28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inkluzivního vzdělávání</a:t>
            </a:r>
            <a:r>
              <a:rPr lang="cs-CZ" sz="2800" dirty="0">
                <a:latin typeface="+mj-lt"/>
                <a:cs typeface="Times New Roman" pitchFamily="18" charset="0"/>
              </a:rPr>
              <a:t> - kvalit. příležitosti k rozvoji všem dětem 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Hlavní cíl </a:t>
            </a:r>
            <a:r>
              <a:rPr lang="cs-CZ" sz="2800" dirty="0">
                <a:latin typeface="+mj-lt"/>
                <a:cs typeface="Times New Roman" pitchFamily="18" charset="0"/>
              </a:rPr>
              <a:t>vzdělávání -  </a:t>
            </a:r>
            <a:r>
              <a:rPr lang="cs-CZ" sz="2800" b="1" dirty="0">
                <a:solidFill>
                  <a:srgbClr val="FFFF00"/>
                </a:solidFill>
                <a:latin typeface="+mj-lt"/>
              </a:rPr>
              <a:t>osobní maximum ve vztahu ke svým individuálním předpokladům</a:t>
            </a:r>
            <a:r>
              <a:rPr lang="cs-CZ" sz="2800" dirty="0">
                <a:latin typeface="+mj-lt"/>
                <a:cs typeface="Times New Roman" pitchFamily="18" charset="0"/>
              </a:rPr>
              <a:t>  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>
            <a:extLst>
              <a:ext uri="{FF2B5EF4-FFF2-40B4-BE49-F238E27FC236}">
                <a16:creationId xmlns:a16="http://schemas.microsoft.com/office/drawing/2014/main" id="{1F5B5198-AB1B-4872-BDAE-6918A3B106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18487" cy="981075"/>
          </a:xfrm>
        </p:spPr>
        <p:txBody>
          <a:bodyPr/>
          <a:lstStyle/>
          <a:p>
            <a:pPr eaLnBrk="1" hangingPunct="1"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4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cs-CZ" sz="4000" dirty="0">
                <a:latin typeface="Times New Roman" pitchFamily="18" charset="0"/>
                <a:cs typeface="Times New Roman" pitchFamily="18" charset="0"/>
              </a:rPr>
            </a:br>
            <a:br>
              <a:rPr lang="cs-CZ" sz="4000" dirty="0">
                <a:latin typeface="Times New Roman" pitchFamily="18" charset="0"/>
                <a:cs typeface="Times New Roman" pitchFamily="18" charset="0"/>
              </a:rPr>
            </a:br>
            <a:r>
              <a:rPr lang="cs-CZ" sz="3200" dirty="0">
                <a:solidFill>
                  <a:srgbClr val="FFFF00"/>
                </a:solidFill>
                <a:cs typeface="Times New Roman" pitchFamily="18" charset="0"/>
              </a:rPr>
              <a:t>Klíčové principy humanistického, osobnostně rozvíjejícího pojetí školního vzdělávání</a:t>
            </a:r>
            <a:br>
              <a:rPr lang="cs-CZ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cs-CZ" sz="3600" dirty="0">
                <a:latin typeface="Times New Roman" pitchFamily="18" charset="0"/>
                <a:cs typeface="Times New Roman" pitchFamily="18" charset="0"/>
              </a:rPr>
            </a:br>
            <a:endParaRPr lang="en-GB" sz="3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D34CBBC0-407C-4076-BD31-752747FA9D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1513" y="981075"/>
            <a:ext cx="7808912" cy="5761038"/>
          </a:xfrm>
        </p:spPr>
        <p:txBody>
          <a:bodyPr lIns="90000" tIns="46800" rIns="90000" bIns="46800"/>
          <a:lstStyle/>
          <a:p>
            <a:pPr eaLnBrk="1" hangingPunct="1">
              <a:lnSpc>
                <a:spcPct val="95000"/>
              </a:lnSpc>
              <a:spcBef>
                <a:spcPts val="11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Celostní rozvoj osobnosti </a:t>
            </a:r>
            <a:r>
              <a:rPr lang="cs-CZ" sz="2800" b="1" dirty="0">
                <a:latin typeface="+mj-lt"/>
                <a:cs typeface="Times New Roman" pitchFamily="18" charset="0"/>
              </a:rPr>
              <a:t>Ž, vyváženost cílů </a:t>
            </a:r>
            <a:r>
              <a:rPr lang="cs-CZ" sz="2800" dirty="0">
                <a:latin typeface="+mj-lt"/>
                <a:cs typeface="Times New Roman" pitchFamily="18" charset="0"/>
              </a:rPr>
              <a:t>z hlediska </a:t>
            </a:r>
            <a:r>
              <a:rPr lang="cs-CZ" sz="2800" dirty="0">
                <a:latin typeface="+mj-lt"/>
              </a:rPr>
              <a:t>kognitivního, emočního, volního, sociálního, mravního rozvoje – </a:t>
            </a:r>
            <a:r>
              <a:rPr lang="cs-CZ" sz="2800" dirty="0">
                <a:solidFill>
                  <a:srgbClr val="FFFF00"/>
                </a:solidFill>
                <a:latin typeface="+mj-lt"/>
              </a:rPr>
              <a:t>Delors – 4 pilíře</a:t>
            </a:r>
          </a:p>
          <a:p>
            <a:pPr eaLnBrk="1" hangingPunct="1">
              <a:lnSpc>
                <a:spcPct val="95000"/>
              </a:lnSpc>
              <a:spcBef>
                <a:spcPts val="11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Kognitivní rozvoj </a:t>
            </a:r>
            <a:r>
              <a:rPr lang="cs-CZ" sz="2800" dirty="0">
                <a:latin typeface="+mj-lt"/>
                <a:cs typeface="Times New Roman" pitchFamily="18" charset="0"/>
              </a:rPr>
              <a:t>– znalosti (aktivně získávat, porozumění, aplikace), rozvoj myšlenkových operací (vyšší úrovně myšlení – </a:t>
            </a:r>
            <a:r>
              <a:rPr lang="cs-CZ" sz="2800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kritické myšlení</a:t>
            </a:r>
            <a:r>
              <a:rPr lang="cs-CZ" sz="2800" dirty="0">
                <a:latin typeface="+mj-lt"/>
                <a:cs typeface="Times New Roman" pitchFamily="18" charset="0"/>
              </a:rPr>
              <a:t>), zvídavost </a:t>
            </a:r>
          </a:p>
          <a:p>
            <a:pPr eaLnBrk="1" hangingPunct="1">
              <a:lnSpc>
                <a:spcPct val="95000"/>
              </a:lnSpc>
              <a:spcBef>
                <a:spcPts val="11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dirty="0">
                <a:latin typeface="+mj-lt"/>
                <a:cs typeface="Times New Roman" pitchFamily="18" charset="0"/>
              </a:rPr>
              <a:t>Propojovat </a:t>
            </a:r>
            <a:r>
              <a:rPr lang="cs-CZ" sz="28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kognitivní a afektivní </a:t>
            </a:r>
            <a:r>
              <a:rPr lang="cs-CZ" sz="2800" dirty="0">
                <a:latin typeface="+mj-lt"/>
                <a:cs typeface="Times New Roman" pitchFamily="18" charset="0"/>
              </a:rPr>
              <a:t>aspekty učení, </a:t>
            </a:r>
            <a:r>
              <a:rPr lang="cs-CZ" sz="2800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význam prožívání</a:t>
            </a:r>
            <a:r>
              <a:rPr lang="cs-CZ" sz="2800" dirty="0">
                <a:latin typeface="+mj-lt"/>
                <a:cs typeface="Times New Roman" pitchFamily="18" charset="0"/>
              </a:rPr>
              <a:t>, procítění (poznáváme nejen rozumem, ale i srdcem), podporovat pozitivní emoce v procesech učení – radost, nadšení, těšení se, eliminovat negativní emoce – pocity úzkosti, nejistoty, ohrožení</a:t>
            </a:r>
          </a:p>
          <a:p>
            <a:pPr eaLnBrk="1" hangingPunct="1">
              <a:lnSpc>
                <a:spcPct val="95000"/>
              </a:lnSpc>
              <a:spcBef>
                <a:spcPts val="11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dirty="0">
                <a:latin typeface="+mj-lt"/>
                <a:cs typeface="Times New Roman" pitchFamily="18" charset="0"/>
              </a:rPr>
              <a:t>Význam rozvíjení </a:t>
            </a:r>
            <a:r>
              <a:rPr lang="cs-CZ" sz="28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emoční inteligence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6BB3A9D1-9019-4940-8D07-BDB6F9A37D5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88913"/>
            <a:ext cx="8229600" cy="792162"/>
          </a:xfrm>
        </p:spPr>
        <p:txBody>
          <a:bodyPr/>
          <a:lstStyle/>
          <a:p>
            <a:pPr eaLnBrk="1" hangingPunct="1">
              <a:lnSpc>
                <a:spcPct val="95000"/>
              </a:lnSpc>
              <a:buClr>
                <a:srgbClr val="FFCC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br>
              <a:rPr lang="cs-CZ" dirty="0">
                <a:solidFill>
                  <a:srgbClr val="FFCC00"/>
                </a:solidFill>
                <a:latin typeface="Times New Roman" charset="0"/>
              </a:rPr>
            </a:br>
            <a:r>
              <a:rPr lang="cs-CZ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>
                <a:solidFill>
                  <a:srgbClr val="FFFF00"/>
                </a:solidFill>
                <a:cs typeface="Times New Roman" pitchFamily="18" charset="0"/>
              </a:rPr>
              <a:t>Klíčové principy humanistického, osobnostně rozvíjejícího pojetí školního vzdělávání </a:t>
            </a:r>
            <a:br>
              <a:rPr lang="cs-CZ" sz="3600" dirty="0">
                <a:solidFill>
                  <a:srgbClr val="FFFF00"/>
                </a:solidFill>
                <a:latin typeface="Times New Roman" charset="0"/>
              </a:rPr>
            </a:br>
            <a:endParaRPr lang="en-GB" sz="3600" dirty="0">
              <a:solidFill>
                <a:srgbClr val="FFFF00"/>
              </a:solidFill>
              <a:latin typeface="Times New Roman" charset="0"/>
            </a:endParaRP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28A0251E-FB89-48FC-B4D6-A70DA8252C3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341438"/>
            <a:ext cx="8382000" cy="5111750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Bef>
                <a:spcPts val="11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Péče o kulturu sociálních vztahů </a:t>
            </a:r>
            <a:r>
              <a:rPr lang="cs-CZ" sz="2800" dirty="0">
                <a:latin typeface="+mj-lt"/>
                <a:cs typeface="Times New Roman" pitchFamily="18" charset="0"/>
              </a:rPr>
              <a:t>– U-Ž, Ž-Ž, U-rodiče – vzájemná úcta, respekt, porozumění, důvěra, ohleduplnost, nedirektivní, partnerská komunikace, spolupráce, sdílení zkušeností a spolupráce mezi U </a:t>
            </a:r>
          </a:p>
          <a:p>
            <a:pPr eaLnBrk="1" hangingPunct="1">
              <a:lnSpc>
                <a:spcPct val="95000"/>
              </a:lnSpc>
              <a:spcBef>
                <a:spcPts val="11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Víra U ve schopnosti žáka </a:t>
            </a:r>
            <a:r>
              <a:rPr lang="cs-CZ" sz="2800" dirty="0">
                <a:latin typeface="+mj-lt"/>
                <a:cs typeface="Times New Roman" pitchFamily="18" charset="0"/>
              </a:rPr>
              <a:t>a možnosti jeho sebe/zdokonalování, v jeho tvořivé síly, princip bezpodmínečného přijetí druhého (</a:t>
            </a:r>
            <a:r>
              <a:rPr lang="cs-CZ" sz="2800" dirty="0" err="1">
                <a:latin typeface="+mj-lt"/>
                <a:cs typeface="Times New Roman" pitchFamily="18" charset="0"/>
              </a:rPr>
              <a:t>Rogers</a:t>
            </a:r>
            <a:r>
              <a:rPr lang="cs-CZ" sz="2800" dirty="0">
                <a:latin typeface="+mj-lt"/>
                <a:cs typeface="Times New Roman" pitchFamily="18" charset="0"/>
              </a:rPr>
              <a:t>)   </a:t>
            </a:r>
          </a:p>
          <a:p>
            <a:pPr eaLnBrk="1" hangingPunct="1">
              <a:lnSpc>
                <a:spcPct val="95000"/>
              </a:lnSpc>
              <a:spcBef>
                <a:spcPts val="11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dirty="0">
                <a:latin typeface="+mj-lt"/>
                <a:cs typeface="Times New Roman" pitchFamily="18" charset="0"/>
              </a:rPr>
              <a:t>Péče o kvalitu </a:t>
            </a:r>
            <a:r>
              <a:rPr lang="cs-CZ" sz="28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sociálně emočního klimatu </a:t>
            </a:r>
            <a:r>
              <a:rPr lang="cs-CZ" sz="2800" dirty="0">
                <a:latin typeface="+mj-lt"/>
                <a:cs typeface="Times New Roman" pitchFamily="18" charset="0"/>
              </a:rPr>
              <a:t>školy,třídy, bezpečné prostředí, pospolitost, „skryté kurikulum“ (soft </a:t>
            </a:r>
            <a:r>
              <a:rPr lang="cs-CZ" sz="2800" dirty="0" err="1">
                <a:latin typeface="+mj-lt"/>
                <a:cs typeface="Times New Roman" pitchFamily="18" charset="0"/>
              </a:rPr>
              <a:t>skills</a:t>
            </a:r>
            <a:r>
              <a:rPr lang="cs-CZ" sz="2800" dirty="0">
                <a:latin typeface="+mj-lt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03976434-A483-49A5-B71D-7FB1A959657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0"/>
            <a:ext cx="8229600" cy="620713"/>
          </a:xfrm>
        </p:spPr>
        <p:txBody>
          <a:bodyPr/>
          <a:lstStyle/>
          <a:p>
            <a:pPr eaLnBrk="1" hangingPunct="1">
              <a:lnSpc>
                <a:spcPct val="95000"/>
              </a:lnSpc>
              <a:buClr>
                <a:srgbClr val="FFCC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br>
              <a:rPr lang="cs-CZ" sz="4000" dirty="0">
                <a:solidFill>
                  <a:srgbClr val="FFCC00"/>
                </a:solidFill>
                <a:latin typeface="Times New Roman" charset="0"/>
              </a:rPr>
            </a:br>
            <a:r>
              <a:rPr lang="cs-CZ" sz="3200" dirty="0">
                <a:solidFill>
                  <a:srgbClr val="FFFF00"/>
                </a:solidFill>
              </a:rPr>
              <a:t>Pedagogická komunikace </a:t>
            </a:r>
            <a:br>
              <a:rPr lang="cs-CZ" sz="4000" dirty="0">
                <a:solidFill>
                  <a:srgbClr val="FFFF00"/>
                </a:solidFill>
                <a:latin typeface="Times New Roman" charset="0"/>
              </a:rPr>
            </a:br>
            <a:endParaRPr lang="en-GB" sz="4000" dirty="0">
              <a:solidFill>
                <a:srgbClr val="FFFF00"/>
              </a:solidFill>
              <a:latin typeface="Times New Roman" charset="0"/>
            </a:endParaRP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3ECF8380-4333-425F-A212-3F07AB8B27D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549275"/>
            <a:ext cx="8229600" cy="61928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Kvalita sociálních vztahů </a:t>
            </a:r>
            <a:r>
              <a:rPr lang="cs-CZ" sz="2800" dirty="0">
                <a:latin typeface="+mj-lt"/>
                <a:cs typeface="Times New Roman" pitchFamily="18" charset="0"/>
              </a:rPr>
              <a:t>- klíčová pro rozvoj osobnosti, mezilidské vztahy se stávají součástí „já“ (na základě zvnitřňování vztahů), zejm. „klíčové osoby dětství“ (pozitivní i traumatizující) - celoživotní vliv (</a:t>
            </a:r>
            <a:r>
              <a:rPr lang="cs-CZ" sz="2800" dirty="0" err="1">
                <a:latin typeface="+mj-lt"/>
                <a:cs typeface="Times New Roman" pitchFamily="18" charset="0"/>
              </a:rPr>
              <a:t>Helus</a:t>
            </a:r>
            <a:r>
              <a:rPr lang="cs-CZ" sz="2800" dirty="0">
                <a:latin typeface="+mj-lt"/>
                <a:cs typeface="Times New Roman" pitchFamily="18" charset="0"/>
              </a:rPr>
              <a:t> 2009)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dirty="0">
                <a:solidFill>
                  <a:schemeClr val="bg1"/>
                </a:solidFill>
              </a:rPr>
              <a:t>Teorie sociálního zrcadla (</a:t>
            </a:r>
            <a:r>
              <a:rPr lang="cs-CZ" sz="2800" dirty="0" err="1">
                <a:solidFill>
                  <a:schemeClr val="bg1"/>
                </a:solidFill>
              </a:rPr>
              <a:t>Cooley</a:t>
            </a:r>
            <a:r>
              <a:rPr lang="cs-CZ" sz="2800" dirty="0">
                <a:solidFill>
                  <a:schemeClr val="bg1"/>
                </a:solidFill>
              </a:rPr>
              <a:t>) - obraz sebe sama optikou druhých - </a:t>
            </a:r>
            <a:r>
              <a:rPr lang="cs-CZ" sz="2800" b="1" dirty="0">
                <a:solidFill>
                  <a:srgbClr val="FFFF00"/>
                </a:solidFill>
              </a:rPr>
              <a:t>základ sebepojetí</a:t>
            </a:r>
            <a:r>
              <a:rPr lang="cs-CZ" sz="2800" dirty="0">
                <a:solidFill>
                  <a:schemeClr val="bg1"/>
                </a:solidFill>
              </a:rPr>
              <a:t>, přistupuji k sobě podobně jako ke mně přistupují druzí (</a:t>
            </a:r>
            <a:r>
              <a:rPr lang="cs-CZ" sz="2800" dirty="0" err="1">
                <a:solidFill>
                  <a:schemeClr val="bg1"/>
                </a:solidFill>
              </a:rPr>
              <a:t>Mead</a:t>
            </a:r>
            <a:r>
              <a:rPr lang="cs-CZ" sz="2800" dirty="0">
                <a:solidFill>
                  <a:schemeClr val="bg1"/>
                </a:solidFill>
              </a:rPr>
              <a:t>)  </a:t>
            </a:r>
            <a:endParaRPr lang="cs-CZ" sz="2800" dirty="0">
              <a:latin typeface="+mj-lt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dirty="0">
                <a:latin typeface="+mj-lt"/>
                <a:cs typeface="Times New Roman" pitchFamily="18" charset="0"/>
              </a:rPr>
              <a:t> </a:t>
            </a:r>
            <a:r>
              <a:rPr lang="cs-CZ" sz="28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Apel</a:t>
            </a:r>
            <a:r>
              <a:rPr lang="cs-CZ" sz="2800" dirty="0">
                <a:latin typeface="+mj-lt"/>
                <a:cs typeface="Times New Roman" pitchFamily="18" charset="0"/>
              </a:rPr>
              <a:t> na rodiče a U - dítě se musí cítit milováno, přijímáno, uznáváno, respektováno, být součástí 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800" b="1" dirty="0">
                <a:solidFill>
                  <a:srgbClr val="FFFF00"/>
                </a:solidFill>
                <a:latin typeface="+mj-lt"/>
              </a:rPr>
              <a:t>Láskyplný vztah </a:t>
            </a:r>
            <a:r>
              <a:rPr lang="cs-CZ" sz="2800" b="1" dirty="0">
                <a:solidFill>
                  <a:schemeClr val="bg1"/>
                </a:solidFill>
                <a:latin typeface="+mj-lt"/>
              </a:rPr>
              <a:t>U </a:t>
            </a:r>
            <a:r>
              <a:rPr lang="cs-CZ" sz="2800" dirty="0">
                <a:solidFill>
                  <a:schemeClr val="bg1"/>
                </a:solidFill>
                <a:latin typeface="+mj-lt"/>
              </a:rPr>
              <a:t>k dětem, </a:t>
            </a:r>
            <a:r>
              <a:rPr lang="cs-CZ" sz="2800" b="1" dirty="0">
                <a:solidFill>
                  <a:srgbClr val="FFFF00"/>
                </a:solidFill>
                <a:latin typeface="+mj-lt"/>
              </a:rPr>
              <a:t>r</a:t>
            </a:r>
            <a:r>
              <a:rPr lang="cs-CZ" sz="28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espektující, partnerská komunikace </a:t>
            </a:r>
            <a:r>
              <a:rPr lang="cs-CZ" sz="2800" dirty="0">
                <a:latin typeface="+mj-lt"/>
                <a:cs typeface="Times New Roman" pitchFamily="18" charset="0"/>
              </a:rPr>
              <a:t>- vzájemná úcta, důvěra, porozumění, empatie, tolerance, p</a:t>
            </a:r>
            <a:r>
              <a:rPr lang="cs-CZ" sz="2800" dirty="0">
                <a:solidFill>
                  <a:schemeClr val="bg1"/>
                </a:solidFill>
                <a:latin typeface="+mj-lt"/>
              </a:rPr>
              <a:t>odpora</a:t>
            </a:r>
            <a:r>
              <a:rPr lang="cs-CZ" sz="28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800" b="1" dirty="0">
                <a:solidFill>
                  <a:srgbClr val="FFFF00"/>
                </a:solidFill>
                <a:latin typeface="+mj-lt"/>
              </a:rPr>
              <a:t>společenství ve třídě</a:t>
            </a:r>
            <a:r>
              <a:rPr lang="cs-CZ" sz="2800" b="1" dirty="0">
                <a:solidFill>
                  <a:schemeClr val="bg1"/>
                </a:solidFill>
                <a:latin typeface="+mj-lt"/>
              </a:rPr>
              <a:t>/škole, </a:t>
            </a:r>
            <a:r>
              <a:rPr lang="cs-CZ" sz="2800" dirty="0">
                <a:solidFill>
                  <a:schemeClr val="bg1"/>
                </a:solidFill>
                <a:latin typeface="+mj-lt"/>
              </a:rPr>
              <a:t>pospolitosti, sounáležitosti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sz="2800" dirty="0">
              <a:latin typeface="Times New Roman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sz="2800" dirty="0">
              <a:latin typeface="Times New Roman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sz="2800" dirty="0">
              <a:solidFill>
                <a:schemeClr val="bg1"/>
              </a:solidFill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sz="2800" b="1" dirty="0">
              <a:latin typeface="Times New Roman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sz="2800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aramond"/>
        <a:ea typeface=""/>
        <a:cs typeface="Lucida Sans Unicode"/>
      </a:majorFont>
      <a:minorFont>
        <a:latin typeface="Garamond"/>
        <a:ea typeface=""/>
        <a:cs typeface="Lucida Sans Unicode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000" b="0" i="0" u="none" strike="noStrike" cap="none" normalizeH="0" baseline="0" smtClean="0">
            <a:ln>
              <a:noFill/>
            </a:ln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000" b="0" i="0" u="none" strike="noStrike" cap="none" normalizeH="0" baseline="0" smtClean="0">
            <a:ln>
              <a:noFill/>
            </a:ln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aramond"/>
        <a:ea typeface=""/>
        <a:cs typeface="Lucida Sans Unicode"/>
      </a:majorFont>
      <a:minorFont>
        <a:latin typeface="Garamond"/>
        <a:ea typeface=""/>
        <a:cs typeface="Lucida Sans Unicode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000" b="0" i="0" u="none" strike="noStrike" cap="none" normalizeH="0" baseline="0" smtClean="0">
            <a:ln>
              <a:noFill/>
            </a:ln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000" b="0" i="0" u="none" strike="noStrike" cap="none" normalizeH="0" baseline="0" smtClean="0">
            <a:ln>
              <a:noFill/>
            </a:ln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2941</TotalTime>
  <Words>2645</Words>
  <Application>Microsoft Macintosh PowerPoint</Application>
  <PresentationFormat>On-screen Show (4:3)</PresentationFormat>
  <Paragraphs>147</Paragraphs>
  <Slides>28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Times New Roman</vt:lpstr>
      <vt:lpstr>Lucida Sans Unicode</vt:lpstr>
      <vt:lpstr>Arial</vt:lpstr>
      <vt:lpstr>Garamond</vt:lpstr>
      <vt:lpstr>Wingdings</vt:lpstr>
      <vt:lpstr>Default Design</vt:lpstr>
      <vt:lpstr>1_Default Design</vt:lpstr>
      <vt:lpstr>  Škola pro budoucnost, budoucnost pro školy     </vt:lpstr>
      <vt:lpstr> Úvodní otázky</vt:lpstr>
      <vt:lpstr> STRUKTURA PREZENTACE</vt:lpstr>
      <vt:lpstr>  Střet paradigmat vzdělávání </vt:lpstr>
      <vt:lpstr>  Střet paradigmat vzdělávání </vt:lpstr>
      <vt:lpstr>   Klíčové principy humanistického, osobnostně rozvíjejícího pojetí školního vzdělávání  </vt:lpstr>
      <vt:lpstr>   Klíčové principy humanistického, osobnostně rozvíjejícího pojetí školního vzdělávání  </vt:lpstr>
      <vt:lpstr>  Klíčové principy humanistického, osobnostně rozvíjejícího pojetí školního vzdělávání  </vt:lpstr>
      <vt:lpstr> Pedagogická komunikace  </vt:lpstr>
      <vt:lpstr> Pedagogická komunikace  </vt:lpstr>
      <vt:lpstr> Pedagogická komunikace  </vt:lpstr>
      <vt:lpstr> Pedagogická komunikace  </vt:lpstr>
      <vt:lpstr>Klíčové principy humanistického, osobnostně rozvíjejícího pojetí školního vzdělávání </vt:lpstr>
      <vt:lpstr>Klíčové principy humanistického, osobnostně rozvíjejícího pojetí školního vzdělávání</vt:lpstr>
      <vt:lpstr> Klíčové principy humanistického, osobnostně rozvíjejícího pojetí školního vzdělávání  </vt:lpstr>
      <vt:lpstr>Klíčové principy humanistického, osobnostně rozvíjejícího pojetí školního vzdělávání</vt:lpstr>
      <vt:lpstr> Klíčové principy humanistického, osobnostně rozvíjejícího pojetí školního vzdělávání </vt:lpstr>
      <vt:lpstr> Klíčové principy humanistického, osobnostně rozvíjejícího pojetí školního vzdělávání  </vt:lpstr>
      <vt:lpstr> Nové paradigma – kritika  </vt:lpstr>
      <vt:lpstr> Kvalita školního vzdělávání, školy, výuky   </vt:lpstr>
      <vt:lpstr> Výzkumy faktorů-vliv na výsledky a chování Ž </vt:lpstr>
      <vt:lpstr>Výzkumy - klíčové znaky kvalitní výuky </vt:lpstr>
      <vt:lpstr>Realita českého školství</vt:lpstr>
      <vt:lpstr>Realita českého školství</vt:lpstr>
      <vt:lpstr>Aktuální trend vývoje </vt:lpstr>
      <vt:lpstr>Aktuální trend vývoje </vt:lpstr>
      <vt:lpstr>Budoucnost</vt:lpstr>
      <vt:lpstr>Budoucnost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KLÍČOVÉ TRENDY V PROMĚNÁCH VZDĚLÁVÁNÍ UČITELŮ PRIMÁRNÍCH ŠKOL  PO ROCE 1989</dc:title>
  <dc:creator>Spilka</dc:creator>
  <cp:lastModifiedBy>Lenka Šnajdrová</cp:lastModifiedBy>
  <cp:revision>244</cp:revision>
  <dcterms:modified xsi:type="dcterms:W3CDTF">2019-03-26T12:39:13Z</dcterms:modified>
</cp:coreProperties>
</file>